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40.xml" ContentType="application/vnd.openxmlformats-officedocument.presentationml.slide+xml"/>
  <Override PartName="/ppt/slides/slide16.xml" ContentType="application/vnd.openxmlformats-officedocument.presentationml.slide+xml"/>
  <Override PartName="/ppt/slides/slide39.xml" ContentType="application/vnd.openxmlformats-officedocument.presentationml.slide+xml"/>
  <Override PartName="/ppt/slides/slide17.xml" ContentType="application/vnd.openxmlformats-officedocument.presentationml.slide+xml"/>
  <Override PartName="/ppt/slides/slide38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s/slide42.xml" ContentType="application/vnd.openxmlformats-officedocument.presentationml.slide+xml"/>
  <Override PartName="/ppt/slides/slide11.xml" ContentType="application/vnd.openxmlformats-officedocument.presentationml.slide+xml"/>
  <Override PartName="/ppt/slides/slide45.xml" ContentType="application/vnd.openxmlformats-officedocument.presentationml.slide+xml"/>
  <Override PartName="/ppt/slides/slide12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20.xml" ContentType="application/vnd.openxmlformats-officedocument.presentationml.slide+xml"/>
  <Override PartName="/ppt/slides/slide35.xml" ContentType="application/vnd.openxmlformats-officedocument.presentationml.slide+xml"/>
  <Override PartName="/ppt/slides/slide21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46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5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2.xml" ContentType="application/vnd.openxmlformats-officedocument.presentationml.slide+xml"/>
  <Override PartName="/ppt/slides/slide5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7.xml" ContentType="application/vnd.openxmlformats-officedocument.presentationml.slide+xml"/>
  <Override PartName="/ppt/slides/slide9.xml" ContentType="application/vnd.openxmlformats-officedocument.presentationml.slide+xml"/>
  <Override PartName="/ppt/slides/slide48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18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22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6.xml" ContentType="application/vnd.openxmlformats-officedocument.drawingml.chart+xml"/>
  <Override PartName="/ppt/charts/chart25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14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0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Masters/notesMaster1.xml" ContentType="application/vnd.openxmlformats-officedocument.presentationml.notesMaster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48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52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6.xml" ContentType="application/vnd.openxmlformats-officedocument.drawingml.chart+xml"/>
  <Override PartName="/ppt/charts/chart55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45.xml" ContentType="application/vnd.openxmlformats-officedocument.drawingml.chart+xml"/>
  <Override PartName="/ppt/charts/chart4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4.xml" ContentType="application/vnd.openxmlformats-officedocument.drawingml.chart+xml"/>
  <Override PartName="/ppt/charts/chart33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43.xml" ContentType="application/vnd.openxmlformats-officedocument.drawingml.chart+xml"/>
  <Override PartName="/ppt/charts/chart42.xml" ContentType="application/vnd.openxmlformats-officedocument.drawingml.chart+xml"/>
  <Override PartName="/ppt/charts/chart39.xml" ContentType="application/vnd.openxmlformats-officedocument.drawingml.chart+xml"/>
  <Override PartName="/ppt/charts/chart41.xml" ContentType="application/vnd.openxmlformats-officedocument.drawingml.chart+xml"/>
  <Override PartName="/ppt/charts/chart40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78" r:id="rId4"/>
    <p:sldId id="279" r:id="rId5"/>
    <p:sldId id="280" r:id="rId6"/>
    <p:sldId id="297" r:id="rId7"/>
    <p:sldId id="260" r:id="rId8"/>
    <p:sldId id="261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81" r:id="rId23"/>
    <p:sldId id="313" r:id="rId24"/>
    <p:sldId id="263" r:id="rId25"/>
    <p:sldId id="324" r:id="rId26"/>
    <p:sldId id="264" r:id="rId27"/>
    <p:sldId id="276" r:id="rId28"/>
    <p:sldId id="301" r:id="rId29"/>
    <p:sldId id="282" r:id="rId30"/>
    <p:sldId id="268" r:id="rId31"/>
    <p:sldId id="302" r:id="rId32"/>
    <p:sldId id="269" r:id="rId33"/>
    <p:sldId id="270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271" r:id="rId44"/>
    <p:sldId id="314" r:id="rId45"/>
    <p:sldId id="272" r:id="rId46"/>
    <p:sldId id="315" r:id="rId47"/>
    <p:sldId id="275" r:id="rId48"/>
    <p:sldId id="318" r:id="rId49"/>
    <p:sldId id="298" r:id="rId50"/>
    <p:sldId id="317" r:id="rId51"/>
    <p:sldId id="319" r:id="rId52"/>
    <p:sldId id="320" r:id="rId53"/>
    <p:sldId id="321" r:id="rId54"/>
    <p:sldId id="322" r:id="rId55"/>
    <p:sldId id="323" r:id="rId5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ikó Gregor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F6FA66"/>
    <a:srgbClr val="ACA7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65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2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3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5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6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7.xlsx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8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Munka1!$A$2:$A$5</c:f>
              <c:strCache>
                <c:ptCount val="4"/>
                <c:pt idx="0">
                  <c:v>18–34 éves</c:v>
                </c:pt>
                <c:pt idx="1">
                  <c:v>35–49 éves</c:v>
                </c:pt>
                <c:pt idx="2">
                  <c:v>50–64 éves</c:v>
                </c:pt>
                <c:pt idx="3">
                  <c:v>65 éves és idősebb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23</c:v>
                </c:pt>
                <c:pt idx="1">
                  <c:v>18</c:v>
                </c:pt>
                <c:pt idx="2">
                  <c:v>21</c:v>
                </c:pt>
                <c:pt idx="3">
                  <c:v>38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784"/>
          <c:y val="2.8205128205128209E-2"/>
          <c:w val="0.63210007402920865"/>
          <c:h val="0.840391638545193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5.4</c:v>
                </c:pt>
                <c:pt idx="1">
                  <c:v>1.3</c:v>
                </c:pt>
                <c:pt idx="2">
                  <c:v>1.6</c:v>
                </c:pt>
                <c:pt idx="9">
                  <c:v>1.1000000000000001</c:v>
                </c:pt>
                <c:pt idx="10">
                  <c:v>2.2000000000000002</c:v>
                </c:pt>
                <c:pt idx="11">
                  <c:v>1.9000000000000001</c:v>
                </c:pt>
                <c:pt idx="12">
                  <c:v>6.7</c:v>
                </c:pt>
                <c:pt idx="17">
                  <c:v>2.9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27.1</c:v>
                </c:pt>
                <c:pt idx="1">
                  <c:v>19.399999999999999</c:v>
                </c:pt>
                <c:pt idx="2">
                  <c:v>9.8000000000000007</c:v>
                </c:pt>
                <c:pt idx="9">
                  <c:v>26.4</c:v>
                </c:pt>
                <c:pt idx="10">
                  <c:v>14.9</c:v>
                </c:pt>
                <c:pt idx="11">
                  <c:v>16.5</c:v>
                </c:pt>
                <c:pt idx="12">
                  <c:v>25</c:v>
                </c:pt>
                <c:pt idx="17">
                  <c:v>21.1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68</c:v>
                </c:pt>
                <c:pt idx="1">
                  <c:v>80</c:v>
                </c:pt>
                <c:pt idx="2">
                  <c:v>88</c:v>
                </c:pt>
                <c:pt idx="9">
                  <c:v>73</c:v>
                </c:pt>
                <c:pt idx="10">
                  <c:v>82.8</c:v>
                </c:pt>
                <c:pt idx="11">
                  <c:v>81</c:v>
                </c:pt>
                <c:pt idx="12">
                  <c:v>68.3</c:v>
                </c:pt>
                <c:pt idx="17">
                  <c:v>76</c:v>
                </c:pt>
              </c:numCache>
            </c:numRef>
          </c:val>
        </c:ser>
        <c:gapWidth val="40"/>
        <c:overlap val="100"/>
        <c:axId val="79336192"/>
        <c:axId val="79337728"/>
      </c:barChart>
      <c:catAx>
        <c:axId val="79336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79337728"/>
        <c:crosses val="autoZero"/>
        <c:auto val="1"/>
        <c:lblAlgn val="ctr"/>
        <c:lblOffset val="100"/>
      </c:catAx>
      <c:valAx>
        <c:axId val="79337728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933619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796"/>
          <c:y val="2.8205128205128209E-2"/>
          <c:w val="0.63210007402920865"/>
          <c:h val="0.840391638545194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9</c:v>
                </c:pt>
                <c:pt idx="1">
                  <c:v>3.4</c:v>
                </c:pt>
                <c:pt idx="2">
                  <c:v>1.3</c:v>
                </c:pt>
                <c:pt idx="4">
                  <c:v>1.5</c:v>
                </c:pt>
                <c:pt idx="5">
                  <c:v>2.9</c:v>
                </c:pt>
                <c:pt idx="6">
                  <c:v>7</c:v>
                </c:pt>
                <c:pt idx="7">
                  <c:v>15.1</c:v>
                </c:pt>
                <c:pt idx="9">
                  <c:v>2.8</c:v>
                </c:pt>
                <c:pt idx="10">
                  <c:v>1.1000000000000001</c:v>
                </c:pt>
                <c:pt idx="11">
                  <c:v>2.2000000000000002</c:v>
                </c:pt>
                <c:pt idx="12">
                  <c:v>17.600000000000001</c:v>
                </c:pt>
                <c:pt idx="14">
                  <c:v>3.1</c:v>
                </c:pt>
                <c:pt idx="15">
                  <c:v>9.4</c:v>
                </c:pt>
                <c:pt idx="17">
                  <c:v>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21.6</c:v>
                </c:pt>
                <c:pt idx="1">
                  <c:v>20.399999999999999</c:v>
                </c:pt>
                <c:pt idx="2">
                  <c:v>19.2</c:v>
                </c:pt>
                <c:pt idx="4">
                  <c:v>21.9</c:v>
                </c:pt>
                <c:pt idx="5">
                  <c:v>17.5</c:v>
                </c:pt>
                <c:pt idx="6">
                  <c:v>18.600000000000001</c:v>
                </c:pt>
                <c:pt idx="7">
                  <c:v>24.9</c:v>
                </c:pt>
                <c:pt idx="9">
                  <c:v>23.8</c:v>
                </c:pt>
                <c:pt idx="10">
                  <c:v>18.5</c:v>
                </c:pt>
                <c:pt idx="11">
                  <c:v>12.5</c:v>
                </c:pt>
                <c:pt idx="12">
                  <c:v>23.1</c:v>
                </c:pt>
                <c:pt idx="14">
                  <c:v>20</c:v>
                </c:pt>
                <c:pt idx="15">
                  <c:v>21.3</c:v>
                </c:pt>
                <c:pt idx="17">
                  <c:v>20.6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69.400000000000006</c:v>
                </c:pt>
                <c:pt idx="1">
                  <c:v>77</c:v>
                </c:pt>
                <c:pt idx="2">
                  <c:v>79.5</c:v>
                </c:pt>
                <c:pt idx="4">
                  <c:v>76</c:v>
                </c:pt>
                <c:pt idx="5">
                  <c:v>79</c:v>
                </c:pt>
                <c:pt idx="6">
                  <c:v>74.400000000000006</c:v>
                </c:pt>
                <c:pt idx="7">
                  <c:v>60</c:v>
                </c:pt>
                <c:pt idx="9">
                  <c:v>73.400000000000006</c:v>
                </c:pt>
                <c:pt idx="10">
                  <c:v>80.3</c:v>
                </c:pt>
                <c:pt idx="11">
                  <c:v>85.3</c:v>
                </c:pt>
                <c:pt idx="12">
                  <c:v>59.3</c:v>
                </c:pt>
                <c:pt idx="14">
                  <c:v>76.900000000000006</c:v>
                </c:pt>
                <c:pt idx="15">
                  <c:v>70</c:v>
                </c:pt>
                <c:pt idx="17">
                  <c:v>73.3</c:v>
                </c:pt>
              </c:numCache>
            </c:numRef>
          </c:val>
        </c:ser>
        <c:gapWidth val="40"/>
        <c:overlap val="100"/>
        <c:axId val="78644352"/>
        <c:axId val="78645888"/>
      </c:barChart>
      <c:catAx>
        <c:axId val="7864435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78645888"/>
        <c:crosses val="autoZero"/>
        <c:auto val="1"/>
        <c:lblAlgn val="ctr"/>
        <c:lblOffset val="100"/>
      </c:catAx>
      <c:valAx>
        <c:axId val="78645888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864435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796"/>
          <c:y val="2.8205128205128209E-2"/>
          <c:w val="0.63210007402920865"/>
          <c:h val="0.840391638545194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17" formatCode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17" formatCode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General</c:formatCode>
                <c:ptCount val="18"/>
                <c:pt idx="17" formatCode="0">
                  <c:v>61</c:v>
                </c:pt>
              </c:numCache>
            </c:numRef>
          </c:val>
        </c:ser>
        <c:gapWidth val="40"/>
        <c:overlap val="100"/>
        <c:axId val="78706176"/>
        <c:axId val="78707712"/>
      </c:barChart>
      <c:catAx>
        <c:axId val="7870617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78707712"/>
        <c:crosses val="autoZero"/>
        <c:auto val="1"/>
        <c:lblAlgn val="ctr"/>
        <c:lblOffset val="100"/>
      </c:catAx>
      <c:valAx>
        <c:axId val="7870771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870617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757"/>
          <c:y val="2.8205128205128209E-2"/>
          <c:w val="0.63210007402920865"/>
          <c:h val="0.840391638545192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12.1</c:v>
                </c:pt>
                <c:pt idx="1">
                  <c:v>10.5</c:v>
                </c:pt>
                <c:pt idx="2">
                  <c:v>4.8</c:v>
                </c:pt>
                <c:pt idx="4">
                  <c:v>9.1</c:v>
                </c:pt>
                <c:pt idx="5">
                  <c:v>6.2</c:v>
                </c:pt>
                <c:pt idx="6">
                  <c:v>12.8</c:v>
                </c:pt>
                <c:pt idx="7">
                  <c:v>17.2</c:v>
                </c:pt>
                <c:pt idx="9">
                  <c:v>18.7</c:v>
                </c:pt>
                <c:pt idx="10">
                  <c:v>8</c:v>
                </c:pt>
                <c:pt idx="11">
                  <c:v>4.3</c:v>
                </c:pt>
                <c:pt idx="12">
                  <c:v>8.8000000000000007</c:v>
                </c:pt>
                <c:pt idx="17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38.200000000000003</c:v>
                </c:pt>
                <c:pt idx="1">
                  <c:v>33.200000000000003</c:v>
                </c:pt>
                <c:pt idx="2">
                  <c:v>55</c:v>
                </c:pt>
                <c:pt idx="4">
                  <c:v>34.1</c:v>
                </c:pt>
                <c:pt idx="5">
                  <c:v>38.200000000000003</c:v>
                </c:pt>
                <c:pt idx="6">
                  <c:v>35.9</c:v>
                </c:pt>
                <c:pt idx="7">
                  <c:v>38</c:v>
                </c:pt>
                <c:pt idx="9">
                  <c:v>37.4</c:v>
                </c:pt>
                <c:pt idx="10">
                  <c:v>30</c:v>
                </c:pt>
                <c:pt idx="11">
                  <c:v>29.8</c:v>
                </c:pt>
                <c:pt idx="12">
                  <c:v>50.3</c:v>
                </c:pt>
                <c:pt idx="17">
                  <c:v>37.1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49.6</c:v>
                </c:pt>
                <c:pt idx="1">
                  <c:v>56.3</c:v>
                </c:pt>
                <c:pt idx="2">
                  <c:v>39.700000000000003</c:v>
                </c:pt>
                <c:pt idx="4">
                  <c:v>56.7</c:v>
                </c:pt>
                <c:pt idx="5">
                  <c:v>55.6</c:v>
                </c:pt>
                <c:pt idx="6">
                  <c:v>51.3</c:v>
                </c:pt>
                <c:pt idx="7">
                  <c:v>44.8</c:v>
                </c:pt>
                <c:pt idx="9">
                  <c:v>43.9</c:v>
                </c:pt>
                <c:pt idx="10">
                  <c:v>62</c:v>
                </c:pt>
                <c:pt idx="11">
                  <c:v>66</c:v>
                </c:pt>
                <c:pt idx="12">
                  <c:v>40.800000000000004</c:v>
                </c:pt>
                <c:pt idx="17">
                  <c:v>52</c:v>
                </c:pt>
              </c:numCache>
            </c:numRef>
          </c:val>
        </c:ser>
        <c:gapWidth val="40"/>
        <c:overlap val="100"/>
        <c:axId val="83871616"/>
        <c:axId val="83873152"/>
      </c:barChart>
      <c:catAx>
        <c:axId val="8387161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3873152"/>
        <c:crosses val="autoZero"/>
        <c:auto val="1"/>
        <c:lblAlgn val="ctr"/>
        <c:lblOffset val="100"/>
      </c:catAx>
      <c:valAx>
        <c:axId val="8387315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387161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07"/>
          <c:y val="2.8205128205128209E-2"/>
          <c:w val="0.63210007402920865"/>
          <c:h val="0.840391638545194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4" formatCode="0">
                  <c:v>14.9</c:v>
                </c:pt>
                <c:pt idx="5" formatCode="0">
                  <c:v>10.200000000000001</c:v>
                </c:pt>
                <c:pt idx="6" formatCode="0">
                  <c:v>7.1</c:v>
                </c:pt>
                <c:pt idx="7" formatCode="0">
                  <c:v>25.5</c:v>
                </c:pt>
                <c:pt idx="9" formatCode="0">
                  <c:v>18.8</c:v>
                </c:pt>
                <c:pt idx="10" formatCode="0">
                  <c:v>10</c:v>
                </c:pt>
                <c:pt idx="11" formatCode="0">
                  <c:v>2.2000000000000002</c:v>
                </c:pt>
                <c:pt idx="12" formatCode="0">
                  <c:v>20.3</c:v>
                </c:pt>
                <c:pt idx="14" formatCode="0">
                  <c:v>9.3000000000000007</c:v>
                </c:pt>
                <c:pt idx="15" formatCode="0">
                  <c:v>18.3</c:v>
                </c:pt>
                <c:pt idx="17" formatCode="0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4" formatCode="0">
                  <c:v>34</c:v>
                </c:pt>
                <c:pt idx="5" formatCode="0">
                  <c:v>22.7</c:v>
                </c:pt>
                <c:pt idx="6" formatCode="0">
                  <c:v>21.4</c:v>
                </c:pt>
                <c:pt idx="7" formatCode="0">
                  <c:v>10.6</c:v>
                </c:pt>
                <c:pt idx="9" formatCode="0">
                  <c:v>25</c:v>
                </c:pt>
                <c:pt idx="10" formatCode="0">
                  <c:v>16</c:v>
                </c:pt>
                <c:pt idx="11" formatCode="0">
                  <c:v>33.300000000000004</c:v>
                </c:pt>
                <c:pt idx="12" formatCode="0">
                  <c:v>18.8</c:v>
                </c:pt>
                <c:pt idx="14" formatCode="0">
                  <c:v>16.8</c:v>
                </c:pt>
                <c:pt idx="15" formatCode="0">
                  <c:v>27.9</c:v>
                </c:pt>
                <c:pt idx="17" formatCode="0">
                  <c:v>22.3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General</c:formatCode>
                <c:ptCount val="18"/>
                <c:pt idx="4" formatCode="0">
                  <c:v>51.1</c:v>
                </c:pt>
                <c:pt idx="5" formatCode="0">
                  <c:v>67</c:v>
                </c:pt>
                <c:pt idx="6" formatCode="0">
                  <c:v>72</c:v>
                </c:pt>
                <c:pt idx="7" formatCode="0">
                  <c:v>63.8</c:v>
                </c:pt>
                <c:pt idx="9" formatCode="0">
                  <c:v>56.2</c:v>
                </c:pt>
                <c:pt idx="10" formatCode="0">
                  <c:v>74</c:v>
                </c:pt>
                <c:pt idx="11" formatCode="0">
                  <c:v>65</c:v>
                </c:pt>
                <c:pt idx="12" formatCode="0">
                  <c:v>60.9</c:v>
                </c:pt>
                <c:pt idx="14" formatCode="0">
                  <c:v>73.8</c:v>
                </c:pt>
                <c:pt idx="15" formatCode="0">
                  <c:v>53.8</c:v>
                </c:pt>
                <c:pt idx="17" formatCode="0">
                  <c:v>63.9</c:v>
                </c:pt>
              </c:numCache>
            </c:numRef>
          </c:val>
        </c:ser>
        <c:gapWidth val="40"/>
        <c:overlap val="100"/>
        <c:axId val="84175104"/>
        <c:axId val="84189184"/>
      </c:barChart>
      <c:catAx>
        <c:axId val="84175104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4189184"/>
        <c:crosses val="autoZero"/>
        <c:auto val="1"/>
        <c:lblAlgn val="ctr"/>
        <c:lblOffset val="100"/>
      </c:catAx>
      <c:valAx>
        <c:axId val="84189184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417510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757"/>
          <c:y val="2.8205128205128209E-2"/>
          <c:w val="0.63210007402920865"/>
          <c:h val="0.840391638545192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25.8</c:v>
                </c:pt>
                <c:pt idx="1">
                  <c:v>12.4</c:v>
                </c:pt>
                <c:pt idx="2">
                  <c:v>31.5</c:v>
                </c:pt>
                <c:pt idx="9">
                  <c:v>26.4</c:v>
                </c:pt>
                <c:pt idx="10">
                  <c:v>9.9</c:v>
                </c:pt>
                <c:pt idx="11">
                  <c:v>11.7</c:v>
                </c:pt>
                <c:pt idx="12">
                  <c:v>30.4</c:v>
                </c:pt>
                <c:pt idx="14">
                  <c:v>25.2</c:v>
                </c:pt>
                <c:pt idx="15">
                  <c:v>15.8</c:v>
                </c:pt>
                <c:pt idx="17">
                  <c:v>20.9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28.8</c:v>
                </c:pt>
                <c:pt idx="1">
                  <c:v>33.700000000000003</c:v>
                </c:pt>
                <c:pt idx="2">
                  <c:v>24.1</c:v>
                </c:pt>
                <c:pt idx="9">
                  <c:v>25</c:v>
                </c:pt>
                <c:pt idx="10">
                  <c:v>33</c:v>
                </c:pt>
                <c:pt idx="11">
                  <c:v>39</c:v>
                </c:pt>
                <c:pt idx="12">
                  <c:v>29.3</c:v>
                </c:pt>
                <c:pt idx="14">
                  <c:v>26.6</c:v>
                </c:pt>
                <c:pt idx="15">
                  <c:v>35</c:v>
                </c:pt>
                <c:pt idx="17">
                  <c:v>30.9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45.4</c:v>
                </c:pt>
                <c:pt idx="1">
                  <c:v>53.8</c:v>
                </c:pt>
                <c:pt idx="2">
                  <c:v>44.4</c:v>
                </c:pt>
                <c:pt idx="9">
                  <c:v>48.6</c:v>
                </c:pt>
                <c:pt idx="10">
                  <c:v>57.1</c:v>
                </c:pt>
                <c:pt idx="11">
                  <c:v>49.4</c:v>
                </c:pt>
                <c:pt idx="12">
                  <c:v>41</c:v>
                </c:pt>
                <c:pt idx="14">
                  <c:v>48.2</c:v>
                </c:pt>
                <c:pt idx="15">
                  <c:v>49.2</c:v>
                </c:pt>
                <c:pt idx="17">
                  <c:v>48</c:v>
                </c:pt>
              </c:numCache>
            </c:numRef>
          </c:val>
        </c:ser>
        <c:gapWidth val="40"/>
        <c:overlap val="100"/>
        <c:axId val="85514880"/>
        <c:axId val="85528960"/>
      </c:barChart>
      <c:catAx>
        <c:axId val="8551488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5528960"/>
        <c:crosses val="autoZero"/>
        <c:auto val="1"/>
        <c:lblAlgn val="ctr"/>
        <c:lblOffset val="100"/>
      </c:catAx>
      <c:valAx>
        <c:axId val="85528960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55148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735"/>
          <c:y val="2.8205128205128209E-2"/>
          <c:w val="0.63210007402920865"/>
          <c:h val="0.840391638545191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14" formatCode="0">
                  <c:v>20.399999999999999</c:v>
                </c:pt>
                <c:pt idx="15" formatCode="0">
                  <c:v>22.4</c:v>
                </c:pt>
                <c:pt idx="17" formatCode="0">
                  <c:v>21.4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14" formatCode="0">
                  <c:v>45</c:v>
                </c:pt>
                <c:pt idx="15" formatCode="0">
                  <c:v>32.1</c:v>
                </c:pt>
                <c:pt idx="17" formatCode="0">
                  <c:v>38.700000000000003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General</c:formatCode>
                <c:ptCount val="18"/>
                <c:pt idx="14" formatCode="0">
                  <c:v>35.4</c:v>
                </c:pt>
                <c:pt idx="15" formatCode="0">
                  <c:v>46</c:v>
                </c:pt>
                <c:pt idx="17" formatCode="0">
                  <c:v>39.9</c:v>
                </c:pt>
              </c:numCache>
            </c:numRef>
          </c:val>
        </c:ser>
        <c:gapWidth val="40"/>
        <c:overlap val="100"/>
        <c:axId val="85593088"/>
        <c:axId val="85603072"/>
      </c:barChart>
      <c:catAx>
        <c:axId val="8559308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5603072"/>
        <c:crosses val="autoZero"/>
        <c:auto val="1"/>
        <c:lblAlgn val="ctr"/>
        <c:lblOffset val="100"/>
      </c:catAx>
      <c:valAx>
        <c:axId val="8560307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559308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34"/>
          <c:y val="2.8205128205128209E-2"/>
          <c:w val="0.63210007402920865"/>
          <c:h val="0.840391638545195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32</c:v>
                </c:pt>
                <c:pt idx="1">
                  <c:v>15.2</c:v>
                </c:pt>
                <c:pt idx="2">
                  <c:v>18</c:v>
                </c:pt>
                <c:pt idx="9">
                  <c:v>18</c:v>
                </c:pt>
                <c:pt idx="10">
                  <c:v>13</c:v>
                </c:pt>
                <c:pt idx="11">
                  <c:v>18.100000000000001</c:v>
                </c:pt>
                <c:pt idx="12">
                  <c:v>33.9</c:v>
                </c:pt>
                <c:pt idx="17">
                  <c:v>22.4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33</c:v>
                </c:pt>
                <c:pt idx="1">
                  <c:v>34.800000000000004</c:v>
                </c:pt>
                <c:pt idx="2">
                  <c:v>30</c:v>
                </c:pt>
                <c:pt idx="9">
                  <c:v>24</c:v>
                </c:pt>
                <c:pt idx="10">
                  <c:v>26.1</c:v>
                </c:pt>
                <c:pt idx="11">
                  <c:v>40.300000000000004</c:v>
                </c:pt>
                <c:pt idx="12">
                  <c:v>41.9</c:v>
                </c:pt>
                <c:pt idx="17">
                  <c:v>33.300000000000004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35</c:v>
                </c:pt>
                <c:pt idx="1">
                  <c:v>50</c:v>
                </c:pt>
                <c:pt idx="2">
                  <c:v>52</c:v>
                </c:pt>
                <c:pt idx="9">
                  <c:v>58</c:v>
                </c:pt>
                <c:pt idx="10">
                  <c:v>60.9</c:v>
                </c:pt>
                <c:pt idx="11">
                  <c:v>41.7</c:v>
                </c:pt>
                <c:pt idx="12">
                  <c:v>24.2</c:v>
                </c:pt>
                <c:pt idx="17">
                  <c:v>45</c:v>
                </c:pt>
              </c:numCache>
            </c:numRef>
          </c:val>
        </c:ser>
        <c:gapWidth val="40"/>
        <c:overlap val="100"/>
        <c:axId val="85695872"/>
        <c:axId val="85709952"/>
      </c:barChart>
      <c:catAx>
        <c:axId val="8569587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5709952"/>
        <c:crosses val="autoZero"/>
        <c:auto val="1"/>
        <c:lblAlgn val="ctr"/>
        <c:lblOffset val="100"/>
      </c:catAx>
      <c:valAx>
        <c:axId val="8570995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569587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27</c:v>
                </c:pt>
                <c:pt idx="1">
                  <c:v>18.8</c:v>
                </c:pt>
                <c:pt idx="2">
                  <c:v>39</c:v>
                </c:pt>
                <c:pt idx="4">
                  <c:v>29</c:v>
                </c:pt>
                <c:pt idx="5">
                  <c:v>24.9</c:v>
                </c:pt>
                <c:pt idx="6">
                  <c:v>26.3</c:v>
                </c:pt>
                <c:pt idx="7">
                  <c:v>25.6</c:v>
                </c:pt>
                <c:pt idx="9">
                  <c:v>25.2</c:v>
                </c:pt>
                <c:pt idx="10">
                  <c:v>18.899999999999999</c:v>
                </c:pt>
                <c:pt idx="11">
                  <c:v>25.7</c:v>
                </c:pt>
                <c:pt idx="12">
                  <c:v>36</c:v>
                </c:pt>
                <c:pt idx="17">
                  <c:v>26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35.4</c:v>
                </c:pt>
                <c:pt idx="1">
                  <c:v>30.7</c:v>
                </c:pt>
                <c:pt idx="2">
                  <c:v>26</c:v>
                </c:pt>
                <c:pt idx="4">
                  <c:v>32.300000000000004</c:v>
                </c:pt>
                <c:pt idx="5">
                  <c:v>38.1</c:v>
                </c:pt>
                <c:pt idx="6">
                  <c:v>19.7</c:v>
                </c:pt>
                <c:pt idx="7">
                  <c:v>25.1</c:v>
                </c:pt>
                <c:pt idx="9">
                  <c:v>29.4</c:v>
                </c:pt>
                <c:pt idx="10">
                  <c:v>34.800000000000004</c:v>
                </c:pt>
                <c:pt idx="11">
                  <c:v>34.700000000000003</c:v>
                </c:pt>
                <c:pt idx="12">
                  <c:v>29</c:v>
                </c:pt>
                <c:pt idx="17">
                  <c:v>31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37.5</c:v>
                </c:pt>
                <c:pt idx="1">
                  <c:v>50</c:v>
                </c:pt>
                <c:pt idx="2">
                  <c:v>35</c:v>
                </c:pt>
                <c:pt idx="4">
                  <c:v>38.700000000000003</c:v>
                </c:pt>
                <c:pt idx="5">
                  <c:v>37</c:v>
                </c:pt>
                <c:pt idx="6">
                  <c:v>53.9</c:v>
                </c:pt>
                <c:pt idx="7">
                  <c:v>49.3</c:v>
                </c:pt>
                <c:pt idx="9">
                  <c:v>46</c:v>
                </c:pt>
                <c:pt idx="10">
                  <c:v>46.3</c:v>
                </c:pt>
                <c:pt idx="11">
                  <c:v>39</c:v>
                </c:pt>
                <c:pt idx="12">
                  <c:v>35</c:v>
                </c:pt>
                <c:pt idx="17">
                  <c:v>43</c:v>
                </c:pt>
              </c:numCache>
            </c:numRef>
          </c:val>
        </c:ser>
        <c:gapWidth val="40"/>
        <c:overlap val="100"/>
        <c:axId val="85774336"/>
        <c:axId val="85775872"/>
      </c:barChart>
      <c:catAx>
        <c:axId val="8577433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5775872"/>
        <c:crosses val="autoZero"/>
        <c:auto val="1"/>
        <c:lblAlgn val="ctr"/>
        <c:lblOffset val="100"/>
      </c:catAx>
      <c:valAx>
        <c:axId val="8577587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577433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707"/>
          <c:y val="2.8205128205128209E-2"/>
          <c:w val="0.63210007402920865"/>
          <c:h val="0.84039163854519039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jellemző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35</c:v>
                </c:pt>
                <c:pt idx="1">
                  <c:v>24</c:v>
                </c:pt>
                <c:pt idx="2">
                  <c:v>23.8</c:v>
                </c:pt>
                <c:pt idx="9">
                  <c:v>25</c:v>
                </c:pt>
                <c:pt idx="10">
                  <c:v>21.4</c:v>
                </c:pt>
                <c:pt idx="11">
                  <c:v>21.1</c:v>
                </c:pt>
                <c:pt idx="12">
                  <c:v>36.800000000000004</c:v>
                </c:pt>
                <c:pt idx="17">
                  <c:v>26.9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jellemző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39</c:v>
                </c:pt>
                <c:pt idx="1">
                  <c:v>36</c:v>
                </c:pt>
                <c:pt idx="2">
                  <c:v>19</c:v>
                </c:pt>
                <c:pt idx="9">
                  <c:v>33</c:v>
                </c:pt>
                <c:pt idx="10">
                  <c:v>28.6</c:v>
                </c:pt>
                <c:pt idx="11">
                  <c:v>44.7</c:v>
                </c:pt>
                <c:pt idx="12">
                  <c:v>43.9</c:v>
                </c:pt>
                <c:pt idx="17">
                  <c:v>36.9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jellemző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26</c:v>
                </c:pt>
                <c:pt idx="1">
                  <c:v>40</c:v>
                </c:pt>
                <c:pt idx="2">
                  <c:v>57.1</c:v>
                </c:pt>
                <c:pt idx="9">
                  <c:v>42</c:v>
                </c:pt>
                <c:pt idx="10">
                  <c:v>50</c:v>
                </c:pt>
                <c:pt idx="11">
                  <c:v>34.200000000000003</c:v>
                </c:pt>
                <c:pt idx="12">
                  <c:v>19.3</c:v>
                </c:pt>
                <c:pt idx="17">
                  <c:v>36.200000000000003</c:v>
                </c:pt>
              </c:numCache>
            </c:numRef>
          </c:val>
        </c:ser>
        <c:gapWidth val="40"/>
        <c:overlap val="100"/>
        <c:axId val="85430656"/>
        <c:axId val="85432192"/>
      </c:barChart>
      <c:catAx>
        <c:axId val="85430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5432192"/>
        <c:crosses val="autoZero"/>
        <c:auto val="1"/>
        <c:lblAlgn val="ctr"/>
        <c:lblOffset val="100"/>
      </c:catAx>
      <c:valAx>
        <c:axId val="8543219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543065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Munka1!$A$2:$A$5</c:f>
              <c:strCache>
                <c:ptCount val="4"/>
                <c:pt idx="0">
                  <c:v>Maximum 8 általános</c:v>
                </c:pt>
                <c:pt idx="1">
                  <c:v>Szakma</c:v>
                </c:pt>
                <c:pt idx="2">
                  <c:v>Érettségi</c:v>
                </c:pt>
                <c:pt idx="3">
                  <c:v>Diploma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28</c:v>
                </c:pt>
                <c:pt idx="1">
                  <c:v>10</c:v>
                </c:pt>
                <c:pt idx="2">
                  <c:v>37</c:v>
                </c:pt>
                <c:pt idx="3">
                  <c:v>25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14" formatCode="0">
                  <c:v>18.899999999999999</c:v>
                </c:pt>
                <c:pt idx="15" formatCode="0">
                  <c:v>36.200000000000003</c:v>
                </c:pt>
                <c:pt idx="17" formatCode="0">
                  <c:v>28.7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14" formatCode="0">
                  <c:v>29.7</c:v>
                </c:pt>
                <c:pt idx="15" formatCode="0">
                  <c:v>8.5</c:v>
                </c:pt>
                <c:pt idx="17" formatCode="0">
                  <c:v>17.3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General</c:formatCode>
                <c:ptCount val="18"/>
                <c:pt idx="14" formatCode="0">
                  <c:v>51.4</c:v>
                </c:pt>
                <c:pt idx="15" formatCode="0">
                  <c:v>55.3</c:v>
                </c:pt>
                <c:pt idx="17" formatCode="0">
                  <c:v>53.9</c:v>
                </c:pt>
              </c:numCache>
            </c:numRef>
          </c:val>
        </c:ser>
        <c:gapWidth val="40"/>
        <c:overlap val="100"/>
        <c:axId val="86930176"/>
        <c:axId val="86931712"/>
      </c:barChart>
      <c:catAx>
        <c:axId val="8693017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6931712"/>
        <c:crosses val="autoZero"/>
        <c:auto val="1"/>
        <c:lblAlgn val="ctr"/>
        <c:lblOffset val="100"/>
      </c:catAx>
      <c:valAx>
        <c:axId val="8693171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693017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18"/>
          <c:y val="2.8205128205128209E-2"/>
          <c:w val="0.63210007402920865"/>
          <c:h val="0.840391638545195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4" formatCode="0">
                  <c:v>29.6</c:v>
                </c:pt>
                <c:pt idx="5" formatCode="0">
                  <c:v>23.3</c:v>
                </c:pt>
                <c:pt idx="6" formatCode="0">
                  <c:v>34.800000000000004</c:v>
                </c:pt>
                <c:pt idx="7" formatCode="0">
                  <c:v>42</c:v>
                </c:pt>
                <c:pt idx="9" formatCode="0">
                  <c:v>38.5</c:v>
                </c:pt>
                <c:pt idx="10" formatCode="0">
                  <c:v>23.8</c:v>
                </c:pt>
                <c:pt idx="11" formatCode="0">
                  <c:v>24.3</c:v>
                </c:pt>
                <c:pt idx="12" formatCode="0">
                  <c:v>32</c:v>
                </c:pt>
                <c:pt idx="14" formatCode="0">
                  <c:v>23.6</c:v>
                </c:pt>
                <c:pt idx="15" formatCode="0">
                  <c:v>39</c:v>
                </c:pt>
                <c:pt idx="17" formatCode="0">
                  <c:v>30.7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4" formatCode="0">
                  <c:v>31</c:v>
                </c:pt>
                <c:pt idx="5" formatCode="0">
                  <c:v>38.1</c:v>
                </c:pt>
                <c:pt idx="6" formatCode="0">
                  <c:v>29</c:v>
                </c:pt>
                <c:pt idx="7" formatCode="0">
                  <c:v>39.300000000000004</c:v>
                </c:pt>
                <c:pt idx="9" formatCode="0">
                  <c:v>28.2</c:v>
                </c:pt>
                <c:pt idx="10" formatCode="0">
                  <c:v>39</c:v>
                </c:pt>
                <c:pt idx="11" formatCode="0">
                  <c:v>36</c:v>
                </c:pt>
                <c:pt idx="12" formatCode="0">
                  <c:v>42</c:v>
                </c:pt>
                <c:pt idx="14" formatCode="0">
                  <c:v>36</c:v>
                </c:pt>
                <c:pt idx="15" formatCode="0">
                  <c:v>34.4</c:v>
                </c:pt>
                <c:pt idx="17" formatCode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General</c:formatCode>
                <c:ptCount val="18"/>
                <c:pt idx="4" formatCode="0">
                  <c:v>38.9</c:v>
                </c:pt>
                <c:pt idx="5" formatCode="0">
                  <c:v>38.6</c:v>
                </c:pt>
                <c:pt idx="6" formatCode="0">
                  <c:v>36.200000000000003</c:v>
                </c:pt>
                <c:pt idx="7" formatCode="0">
                  <c:v>18.7</c:v>
                </c:pt>
                <c:pt idx="9" formatCode="0">
                  <c:v>33.300000000000004</c:v>
                </c:pt>
                <c:pt idx="10" formatCode="0">
                  <c:v>36.6</c:v>
                </c:pt>
                <c:pt idx="11" formatCode="0">
                  <c:v>39.6</c:v>
                </c:pt>
                <c:pt idx="12" formatCode="0">
                  <c:v>26</c:v>
                </c:pt>
                <c:pt idx="14" formatCode="0">
                  <c:v>39.800000000000004</c:v>
                </c:pt>
                <c:pt idx="15" formatCode="0">
                  <c:v>26.6</c:v>
                </c:pt>
                <c:pt idx="17" formatCode="0">
                  <c:v>33.800000000000004</c:v>
                </c:pt>
              </c:numCache>
            </c:numRef>
          </c:val>
        </c:ser>
        <c:gapWidth val="40"/>
        <c:overlap val="100"/>
        <c:axId val="87176320"/>
        <c:axId val="87177856"/>
      </c:barChart>
      <c:catAx>
        <c:axId val="8717632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7177856"/>
        <c:crosses val="autoZero"/>
        <c:auto val="1"/>
        <c:lblAlgn val="ctr"/>
        <c:lblOffset val="100"/>
      </c:catAx>
      <c:valAx>
        <c:axId val="8717785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717632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2.1191015813084489E-2"/>
          <c:y val="6.6368600662589095E-2"/>
          <c:w val="0.53830648959215766"/>
          <c:h val="0.721550054162747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Munka1!$A$2:$A$6</c:f>
              <c:strCache>
                <c:ptCount val="5"/>
                <c:pt idx="0">
                  <c:v>nem szívesen</c:v>
                </c:pt>
                <c:pt idx="1">
                  <c:v>nem szívesen, de kénytelen vagyok</c:v>
                </c:pt>
                <c:pt idx="2">
                  <c:v>szívesen kimegyek</c:v>
                </c:pt>
                <c:pt idx="3">
                  <c:v>nem lenne probléma kimenni, de nem szoktam</c:v>
                </c:pt>
                <c:pt idx="4">
                  <c:v>nem tudja, nem válaszol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27</c:v>
                </c:pt>
                <c:pt idx="1">
                  <c:v>14</c:v>
                </c:pt>
                <c:pt idx="2">
                  <c:v>31</c:v>
                </c:pt>
                <c:pt idx="3">
                  <c:v>26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242091118661861"/>
          <c:y val="0.1873666793803164"/>
          <c:w val="0.32295427081391626"/>
          <c:h val="0.52955839814712857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34"/>
          <c:y val="2.8205128205128209E-2"/>
          <c:w val="0.63210007402920865"/>
          <c:h val="0.840391638545195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szívesen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24.4</c:v>
                </c:pt>
                <c:pt idx="1">
                  <c:v>33.9</c:v>
                </c:pt>
                <c:pt idx="2">
                  <c:v>21.7</c:v>
                </c:pt>
                <c:pt idx="4">
                  <c:v>18</c:v>
                </c:pt>
                <c:pt idx="5">
                  <c:v>31</c:v>
                </c:pt>
                <c:pt idx="6">
                  <c:v>23</c:v>
                </c:pt>
                <c:pt idx="7">
                  <c:v>31.2</c:v>
                </c:pt>
                <c:pt idx="9">
                  <c:v>43.2</c:v>
                </c:pt>
                <c:pt idx="10">
                  <c:v>28.2</c:v>
                </c:pt>
                <c:pt idx="11">
                  <c:v>13.9</c:v>
                </c:pt>
                <c:pt idx="12">
                  <c:v>11.6</c:v>
                </c:pt>
                <c:pt idx="14">
                  <c:v>36.1</c:v>
                </c:pt>
                <c:pt idx="15">
                  <c:v>16.8</c:v>
                </c:pt>
                <c:pt idx="17">
                  <c:v>27.4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 szívesen, de kénytelen vagyok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11.7</c:v>
                </c:pt>
                <c:pt idx="1">
                  <c:v>17</c:v>
                </c:pt>
                <c:pt idx="2">
                  <c:v>14.8</c:v>
                </c:pt>
                <c:pt idx="4">
                  <c:v>15.2</c:v>
                </c:pt>
                <c:pt idx="5">
                  <c:v>15.8</c:v>
                </c:pt>
                <c:pt idx="6">
                  <c:v>16.8</c:v>
                </c:pt>
                <c:pt idx="7">
                  <c:v>12</c:v>
                </c:pt>
                <c:pt idx="9">
                  <c:v>9</c:v>
                </c:pt>
                <c:pt idx="10">
                  <c:v>17</c:v>
                </c:pt>
                <c:pt idx="11">
                  <c:v>17.7</c:v>
                </c:pt>
                <c:pt idx="12">
                  <c:v>17.899999999999999</c:v>
                </c:pt>
                <c:pt idx="14">
                  <c:v>15.7</c:v>
                </c:pt>
                <c:pt idx="15">
                  <c:v>13.3</c:v>
                </c:pt>
                <c:pt idx="17">
                  <c:v>14.6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szívesen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35.9</c:v>
                </c:pt>
                <c:pt idx="1">
                  <c:v>25.7</c:v>
                </c:pt>
                <c:pt idx="2">
                  <c:v>36</c:v>
                </c:pt>
                <c:pt idx="4">
                  <c:v>38.200000000000003</c:v>
                </c:pt>
                <c:pt idx="5">
                  <c:v>26.5</c:v>
                </c:pt>
                <c:pt idx="6">
                  <c:v>27.7</c:v>
                </c:pt>
                <c:pt idx="7">
                  <c:v>32.9</c:v>
                </c:pt>
                <c:pt idx="9">
                  <c:v>17.600000000000001</c:v>
                </c:pt>
                <c:pt idx="10">
                  <c:v>27.8</c:v>
                </c:pt>
                <c:pt idx="11">
                  <c:v>41.1</c:v>
                </c:pt>
                <c:pt idx="12">
                  <c:v>49.4</c:v>
                </c:pt>
                <c:pt idx="14">
                  <c:v>21.8</c:v>
                </c:pt>
                <c:pt idx="15">
                  <c:v>43</c:v>
                </c:pt>
                <c:pt idx="17">
                  <c:v>31.3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nem lenne probléma, de nem szoktam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Munka1!$E$2:$E$19</c:f>
              <c:numCache>
                <c:formatCode>0</c:formatCode>
                <c:ptCount val="18"/>
                <c:pt idx="0">
                  <c:v>28</c:v>
                </c:pt>
                <c:pt idx="1">
                  <c:v>22.9</c:v>
                </c:pt>
                <c:pt idx="2">
                  <c:v>27</c:v>
                </c:pt>
                <c:pt idx="4">
                  <c:v>28.6</c:v>
                </c:pt>
                <c:pt idx="5">
                  <c:v>26.2</c:v>
                </c:pt>
                <c:pt idx="6">
                  <c:v>31.9</c:v>
                </c:pt>
                <c:pt idx="7">
                  <c:v>23.9</c:v>
                </c:pt>
                <c:pt idx="9">
                  <c:v>29.7</c:v>
                </c:pt>
                <c:pt idx="10">
                  <c:v>27</c:v>
                </c:pt>
                <c:pt idx="11">
                  <c:v>27.3</c:v>
                </c:pt>
                <c:pt idx="12">
                  <c:v>21.1</c:v>
                </c:pt>
                <c:pt idx="14">
                  <c:v>26.4</c:v>
                </c:pt>
                <c:pt idx="15">
                  <c:v>26.9</c:v>
                </c:pt>
                <c:pt idx="17">
                  <c:v>26.7</c:v>
                </c:pt>
              </c:numCache>
            </c:numRef>
          </c:val>
        </c:ser>
        <c:gapWidth val="40"/>
        <c:overlap val="100"/>
        <c:axId val="88374272"/>
        <c:axId val="88400640"/>
      </c:barChart>
      <c:catAx>
        <c:axId val="8837427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8400640"/>
        <c:crosses val="autoZero"/>
        <c:auto val="1"/>
        <c:lblAlgn val="ctr"/>
        <c:lblOffset val="100"/>
      </c:catAx>
      <c:valAx>
        <c:axId val="88400640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837427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11824143889192694"/>
          <c:y val="0.94503342864629369"/>
          <c:w val="0.88151788008151755"/>
          <c:h val="5.4966571353706785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8.1308101062116719E-3"/>
          <c:y val="7.1378787257595014E-2"/>
          <c:w val="0.53830648959215788"/>
          <c:h val="0.721550054162747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tudja, nem válaszol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16</c:v>
                </c:pt>
                <c:pt idx="1">
                  <c:v>84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857677206992252"/>
          <c:y val="0.34100111553258267"/>
          <c:w val="0.30557493899206262"/>
          <c:h val="0.1781125531377184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34"/>
          <c:y val="2.8205128205128209E-2"/>
          <c:w val="0.63210007402920865"/>
          <c:h val="0.840391638545195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9" formatCode="0">
                  <c:v>12.4</c:v>
                </c:pt>
                <c:pt idx="10" formatCode="0">
                  <c:v>12</c:v>
                </c:pt>
                <c:pt idx="11" formatCode="0">
                  <c:v>22</c:v>
                </c:pt>
                <c:pt idx="12" formatCode="0">
                  <c:v>20</c:v>
                </c:pt>
                <c:pt idx="17" formatCode="0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9" formatCode="0">
                  <c:v>87.6</c:v>
                </c:pt>
                <c:pt idx="10" formatCode="0">
                  <c:v>88</c:v>
                </c:pt>
                <c:pt idx="11" formatCode="0">
                  <c:v>78</c:v>
                </c:pt>
                <c:pt idx="12" formatCode="0">
                  <c:v>80</c:v>
                </c:pt>
                <c:pt idx="17" formatCode="0">
                  <c:v>84.3</c:v>
                </c:pt>
              </c:numCache>
            </c:numRef>
          </c:val>
        </c:ser>
        <c:gapWidth val="40"/>
        <c:overlap val="100"/>
        <c:axId val="88779392"/>
        <c:axId val="88789376"/>
      </c:barChart>
      <c:catAx>
        <c:axId val="8877939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88789376"/>
        <c:crosses val="autoZero"/>
        <c:auto val="1"/>
        <c:lblAlgn val="ctr"/>
        <c:lblOffset val="100"/>
      </c:catAx>
      <c:valAx>
        <c:axId val="8878937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877939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3.1625722424254599E-2"/>
          <c:y val="0.10418229637334002"/>
          <c:w val="0.77908209551006113"/>
          <c:h val="0.53390765400944662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tudja, nem válaszol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16</c:v>
                </c:pt>
                <c:pt idx="1">
                  <c:v>84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774335879554643"/>
          <c:w val="0.84141413350771743"/>
          <c:h val="0.16811603778410594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Munka1!$A$2:$A$19</c:f>
              <c:strCache>
                <c:ptCount val="18"/>
                <c:pt idx="0">
                  <c:v>egyéb bűncselekmény</c:v>
                </c:pt>
                <c:pt idx="1">
                  <c:v>szexuális támadás</c:v>
                </c:pt>
                <c:pt idx="2">
                  <c:v>vesztegetés, korrupció</c:v>
                </c:pt>
                <c:pt idx="3">
                  <c:v>gyilkosság</c:v>
                </c:pt>
                <c:pt idx="4">
                  <c:v>gazdasági bűncselekmény</c:v>
                </c:pt>
                <c:pt idx="5">
                  <c:v>szexuális zaklatás</c:v>
                </c:pt>
                <c:pt idx="6">
                  <c:v>rongálás</c:v>
                </c:pt>
                <c:pt idx="7">
                  <c:v>támadás, fenyegetettség</c:v>
                </c:pt>
                <c:pt idx="8">
                  <c:v>autóból való lopás</c:v>
                </c:pt>
                <c:pt idx="9">
                  <c:v>erőszakos bűncselekmény</c:v>
                </c:pt>
                <c:pt idx="10">
                  <c:v>kerékpárlopás</c:v>
                </c:pt>
                <c:pt idx="11">
                  <c:v>autórongálás</c:v>
                </c:pt>
                <c:pt idx="12">
                  <c:v>autólopás</c:v>
                </c:pt>
                <c:pt idx="13">
                  <c:v>bántalmazás</c:v>
                </c:pt>
                <c:pt idx="14">
                  <c:v>zsebtolvajlás</c:v>
                </c:pt>
                <c:pt idx="15">
                  <c:v>lopás</c:v>
                </c:pt>
                <c:pt idx="16">
                  <c:v>rablás</c:v>
                </c:pt>
                <c:pt idx="17">
                  <c:v>betörés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</c:v>
                </c:pt>
                <c:pt idx="6">
                  <c:v>3</c:v>
                </c:pt>
                <c:pt idx="7">
                  <c:v>6</c:v>
                </c:pt>
                <c:pt idx="8">
                  <c:v>6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15</c:v>
                </c:pt>
                <c:pt idx="14">
                  <c:v>19</c:v>
                </c:pt>
                <c:pt idx="15">
                  <c:v>30</c:v>
                </c:pt>
                <c:pt idx="16">
                  <c:v>36</c:v>
                </c:pt>
                <c:pt idx="17">
                  <c:v>52</c:v>
                </c:pt>
              </c:numCache>
            </c:numRef>
          </c:val>
        </c:ser>
        <c:gapWidth val="56"/>
        <c:axId val="90768512"/>
        <c:axId val="90770048"/>
      </c:barChart>
      <c:catAx>
        <c:axId val="9076851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90770048"/>
        <c:crosses val="autoZero"/>
        <c:auto val="1"/>
        <c:lblAlgn val="ctr"/>
        <c:lblOffset val="100"/>
      </c:catAx>
      <c:valAx>
        <c:axId val="90770048"/>
        <c:scaling>
          <c:orientation val="minMax"/>
          <c:max val="60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0768512"/>
        <c:crosses val="autoZero"/>
        <c:crossBetween val="between"/>
        <c:majorUnit val="5"/>
      </c:valAx>
      <c:spPr>
        <a:solidFill>
          <a:schemeClr val="bg1">
            <a:lumMod val="95000"/>
          </a:schemeClr>
        </a:solidFill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"/>
          <c:y val="7.4294261795448777E-2"/>
          <c:w val="0.53830648959215766"/>
          <c:h val="0.721550054162747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F6FA66">
                  <a:alpha val="61961"/>
                </a:srgb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tudja, nem válaszol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72</c:v>
                </c:pt>
                <c:pt idx="1">
                  <c:v>26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809775683314756"/>
          <c:y val="0.33998325138839691"/>
          <c:w val="0.30992506170907952"/>
          <c:h val="0.18222159711137595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6FA66"/>
            </a:solidFill>
          </c:spPr>
          <c:dLbls>
            <c:spPr>
              <a:noFill/>
            </c:spPr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9" formatCode="0">
                  <c:v>88.7</c:v>
                </c:pt>
                <c:pt idx="10" formatCode="0">
                  <c:v>69</c:v>
                </c:pt>
                <c:pt idx="11" formatCode="0">
                  <c:v>68.2</c:v>
                </c:pt>
                <c:pt idx="12" formatCode="0">
                  <c:v>64</c:v>
                </c:pt>
                <c:pt idx="17" formatCode="0">
                  <c:v>73.3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9" formatCode="0">
                  <c:v>11.3</c:v>
                </c:pt>
                <c:pt idx="10" formatCode="0">
                  <c:v>31</c:v>
                </c:pt>
                <c:pt idx="11" formatCode="0">
                  <c:v>31.8</c:v>
                </c:pt>
                <c:pt idx="12" formatCode="0">
                  <c:v>36</c:v>
                </c:pt>
                <c:pt idx="17" formatCode="0">
                  <c:v>26.7</c:v>
                </c:pt>
              </c:numCache>
            </c:numRef>
          </c:val>
        </c:ser>
        <c:gapWidth val="40"/>
        <c:overlap val="100"/>
        <c:axId val="90851968"/>
        <c:axId val="90857856"/>
      </c:barChart>
      <c:catAx>
        <c:axId val="9085196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90857856"/>
        <c:crosses val="autoZero"/>
        <c:auto val="1"/>
        <c:lblAlgn val="ctr"/>
        <c:lblOffset val="100"/>
      </c:catAx>
      <c:valAx>
        <c:axId val="9085785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085196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41141635525031339"/>
          <c:y val="2.8442053438892643E-2"/>
          <c:w val="0.54785233460380967"/>
          <c:h val="0.86534428423648968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dLbl>
              <c:idx val="4"/>
              <c:layout>
                <c:manualLayout>
                  <c:x val="-3.7022432207856636E-2"/>
                  <c:y val="-5.1714860372320121E-3"/>
                </c:manualLayout>
              </c:layout>
              <c:showVal val="1"/>
            </c:dLbl>
            <c:dLbl>
              <c:idx val="5"/>
              <c:layout>
                <c:manualLayout>
                  <c:x val="-3.844637190815880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strRef>
              <c:f>Munka1!$A$2:$A$7</c:f>
              <c:strCache>
                <c:ptCount val="6"/>
                <c:pt idx="0">
                  <c:v>Parkok, zöld területek állapota, hiánya</c:v>
                </c:pt>
                <c:pt idx="1">
                  <c:v>Hajléktalanok</c:v>
                </c:pt>
                <c:pt idx="2">
                  <c:v>Zaj</c:v>
                </c:pt>
                <c:pt idx="3">
                  <c:v>Közlekedéssel kapcsolatos gondok</c:v>
                </c:pt>
                <c:pt idx="4">
                  <c:v>Utcai piszok</c:v>
                </c:pt>
                <c:pt idx="5">
                  <c:v>Közbiztonság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29</c:v>
                </c:pt>
                <c:pt idx="5">
                  <c:v>29</c:v>
                </c:pt>
              </c:numCache>
            </c:numRef>
          </c:val>
        </c:ser>
        <c:axId val="72781184"/>
        <c:axId val="72782976"/>
      </c:barChart>
      <c:catAx>
        <c:axId val="72781184"/>
        <c:scaling>
          <c:orientation val="minMax"/>
        </c:scaling>
        <c:axPos val="l"/>
        <c:tickLblPos val="nextTo"/>
        <c:crossAx val="72782976"/>
        <c:crosses val="autoZero"/>
        <c:auto val="1"/>
        <c:lblAlgn val="ctr"/>
        <c:lblOffset val="100"/>
      </c:catAx>
      <c:valAx>
        <c:axId val="72782976"/>
        <c:scaling>
          <c:orientation val="minMax"/>
          <c:max val="30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General\%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2781184"/>
        <c:crosses val="autoZero"/>
        <c:crossBetween val="between"/>
        <c:majorUnit val="5"/>
        <c:minorUnit val="5"/>
      </c:valAx>
      <c:spPr>
        <a:solidFill>
          <a:schemeClr val="bg1">
            <a:lumMod val="95000"/>
          </a:schemeClr>
        </a:solidFill>
      </c:spPr>
    </c:plotArea>
    <c:plotVisOnly val="1"/>
  </c:chart>
  <c:txPr>
    <a:bodyPr/>
    <a:lstStyle/>
    <a:p>
      <a:pPr>
        <a:defRPr sz="1600"/>
      </a:pPr>
      <a:endParaRPr lang="hu-H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Munka1!$A$2:$A$19</c:f>
              <c:strCache>
                <c:ptCount val="18"/>
                <c:pt idx="0">
                  <c:v>egyéb bűncselekmény</c:v>
                </c:pt>
                <c:pt idx="1">
                  <c:v>támadás, fenyegetettség</c:v>
                </c:pt>
                <c:pt idx="2">
                  <c:v>szexuális támadás</c:v>
                </c:pt>
                <c:pt idx="3">
                  <c:v>vesztegetés, korrupció</c:v>
                </c:pt>
                <c:pt idx="4">
                  <c:v>gyilkosság</c:v>
                </c:pt>
                <c:pt idx="5">
                  <c:v>gazdasági bűncselekmény</c:v>
                </c:pt>
                <c:pt idx="6">
                  <c:v>szexuális zaklatás</c:v>
                </c:pt>
                <c:pt idx="7">
                  <c:v>autóból való lopás</c:v>
                </c:pt>
                <c:pt idx="8">
                  <c:v>rongálás</c:v>
                </c:pt>
                <c:pt idx="9">
                  <c:v>bántalmazás</c:v>
                </c:pt>
                <c:pt idx="10">
                  <c:v>zsebtolvajlás</c:v>
                </c:pt>
                <c:pt idx="11">
                  <c:v>autórongálás</c:v>
                </c:pt>
                <c:pt idx="12">
                  <c:v>kerékpárlopás</c:v>
                </c:pt>
                <c:pt idx="13">
                  <c:v>erőszakos bűncselekmény</c:v>
                </c:pt>
                <c:pt idx="14">
                  <c:v>autólopás</c:v>
                </c:pt>
                <c:pt idx="15">
                  <c:v>lopás</c:v>
                </c:pt>
                <c:pt idx="16">
                  <c:v>rablás</c:v>
                </c:pt>
                <c:pt idx="17">
                  <c:v>betörés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7</c:v>
                </c:pt>
                <c:pt idx="14">
                  <c:v>12</c:v>
                </c:pt>
                <c:pt idx="15">
                  <c:v>15</c:v>
                </c:pt>
                <c:pt idx="16">
                  <c:v>26</c:v>
                </c:pt>
                <c:pt idx="17">
                  <c:v>34</c:v>
                </c:pt>
              </c:numCache>
            </c:numRef>
          </c:val>
        </c:ser>
        <c:gapWidth val="56"/>
        <c:axId val="98665216"/>
        <c:axId val="98666752"/>
      </c:barChart>
      <c:catAx>
        <c:axId val="98665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98666752"/>
        <c:crosses val="autoZero"/>
        <c:auto val="1"/>
        <c:lblAlgn val="ctr"/>
        <c:lblOffset val="100"/>
      </c:catAx>
      <c:valAx>
        <c:axId val="98666752"/>
        <c:scaling>
          <c:orientation val="minMax"/>
          <c:max val="40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8665216"/>
        <c:crosses val="autoZero"/>
        <c:crossBetween val="between"/>
        <c:majorUnit val="5"/>
      </c:valAx>
      <c:spPr>
        <a:solidFill>
          <a:schemeClr val="bg1">
            <a:lumMod val="95000"/>
          </a:schemeClr>
        </a:solidFill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8.4800649230446917E-3"/>
          <c:y val="6.1043117553926433E-2"/>
          <c:w val="0.53830648959215766"/>
          <c:h val="0.721550054162747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>
                <c:manualLayout>
                  <c:x val="6.7270874638132984E-4"/>
                  <c:y val="5.3004576966088963E-2"/>
                </c:manualLayout>
              </c:layout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tudja, nem válaszol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22</c:v>
                </c:pt>
                <c:pt idx="1">
                  <c:v>77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589157703818305"/>
          <c:y val="0.33468279369178816"/>
          <c:w val="0.30215420731089065"/>
          <c:h val="0.18222159711137595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26.2</c:v>
                </c:pt>
                <c:pt idx="1">
                  <c:v>18.2</c:v>
                </c:pt>
                <c:pt idx="2">
                  <c:v>24.3</c:v>
                </c:pt>
                <c:pt idx="9">
                  <c:v>10.6</c:v>
                </c:pt>
                <c:pt idx="10">
                  <c:v>20</c:v>
                </c:pt>
                <c:pt idx="11">
                  <c:v>31.1</c:v>
                </c:pt>
                <c:pt idx="12">
                  <c:v>34.800000000000004</c:v>
                </c:pt>
                <c:pt idx="14">
                  <c:v>16.7</c:v>
                </c:pt>
                <c:pt idx="15">
                  <c:v>28.2</c:v>
                </c:pt>
                <c:pt idx="17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73.8</c:v>
                </c:pt>
                <c:pt idx="1">
                  <c:v>81.8</c:v>
                </c:pt>
                <c:pt idx="2">
                  <c:v>75.7</c:v>
                </c:pt>
                <c:pt idx="9">
                  <c:v>89.4</c:v>
                </c:pt>
                <c:pt idx="10">
                  <c:v>80</c:v>
                </c:pt>
                <c:pt idx="11">
                  <c:v>68.900000000000006</c:v>
                </c:pt>
                <c:pt idx="12">
                  <c:v>65.2</c:v>
                </c:pt>
                <c:pt idx="14">
                  <c:v>83.3</c:v>
                </c:pt>
                <c:pt idx="15">
                  <c:v>71.8</c:v>
                </c:pt>
                <c:pt idx="17">
                  <c:v>78.099999999999994</c:v>
                </c:pt>
              </c:numCache>
            </c:numRef>
          </c:val>
        </c:ser>
        <c:gapWidth val="40"/>
        <c:overlap val="100"/>
        <c:axId val="98781440"/>
        <c:axId val="98787328"/>
      </c:barChart>
      <c:catAx>
        <c:axId val="9878144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98787328"/>
        <c:crosses val="autoZero"/>
        <c:auto val="1"/>
        <c:lblAlgn val="ctr"/>
        <c:lblOffset val="100"/>
      </c:catAx>
      <c:valAx>
        <c:axId val="98787328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878144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3.1625722424254613E-2"/>
          <c:y val="0.10418229637334002"/>
          <c:w val="0.77908209551006113"/>
          <c:h val="0.53390765400944662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>
                <c:manualLayout>
                  <c:x val="6.1597763367529411E-3"/>
                  <c:y val="7.3017016487919667E-2"/>
                </c:manualLayout>
              </c:layout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tudja, nem válaszol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22</c:v>
                </c:pt>
                <c:pt idx="1">
                  <c:v>77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73644094528465953"/>
          <c:w val="0.84141413350771743"/>
          <c:h val="0.15999569472625458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29655329542140568"/>
          <c:y val="2.8341186499614011E-2"/>
          <c:w val="0.63037657653087953"/>
          <c:h val="0.81275280358644864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Munka1!$A$2:$A$7</c:f>
              <c:strCache>
                <c:ptCount val="4"/>
                <c:pt idx="0">
                  <c:v>vesztegetésre bíztattak</c:v>
                </c:pt>
                <c:pt idx="1">
                  <c:v>durván viselkedtek</c:v>
                </c:pt>
                <c:pt idx="2">
                  <c:v>segítőkészek voltak</c:v>
                </c:pt>
                <c:pt idx="3">
                  <c:v>udvariasak voltak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71</c:v>
                </c:pt>
                <c:pt idx="3">
                  <c:v>83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Munka1!$A$2:$A$7</c:f>
              <c:strCache>
                <c:ptCount val="4"/>
                <c:pt idx="0">
                  <c:v>vesztegetésre bíztattak</c:v>
                </c:pt>
                <c:pt idx="1">
                  <c:v>durván viselkedtek</c:v>
                </c:pt>
                <c:pt idx="2">
                  <c:v>segítőkészek voltak</c:v>
                </c:pt>
                <c:pt idx="3">
                  <c:v>udvariasak voltak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92</c:v>
                </c:pt>
                <c:pt idx="1">
                  <c:v>90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showVal val="1"/>
          </c:dLbls>
          <c:cat>
            <c:strRef>
              <c:f>Munka1!$A$2:$A$7</c:f>
              <c:strCache>
                <c:ptCount val="4"/>
                <c:pt idx="0">
                  <c:v>vesztegetésre bíztattak</c:v>
                </c:pt>
                <c:pt idx="1">
                  <c:v>durván viselkedtek</c:v>
                </c:pt>
                <c:pt idx="2">
                  <c:v>segítőkészek voltak</c:v>
                </c:pt>
                <c:pt idx="3">
                  <c:v>udvariasak voltak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</c:ser>
        <c:gapWidth val="53"/>
        <c:overlap val="100"/>
        <c:axId val="98935936"/>
        <c:axId val="98937472"/>
      </c:barChart>
      <c:catAx>
        <c:axId val="98935936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98937472"/>
        <c:crosses val="autoZero"/>
        <c:lblAlgn val="ctr"/>
        <c:lblOffset val="10"/>
      </c:catAx>
      <c:valAx>
        <c:axId val="98937472"/>
        <c:scaling>
          <c:orientation val="minMax"/>
          <c:max val="1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8935936"/>
        <c:crosses val="autoZero"/>
        <c:crossBetween val="between"/>
        <c:majorUnit val="0.25"/>
        <c:minorUnit val="0.25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2.5075702342762712E-2"/>
          <c:y val="0.92746760205430667"/>
          <c:w val="0.97492429765723765"/>
          <c:h val="6.6797432738878532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9655329542140568"/>
          <c:y val="2.8341186499614011E-2"/>
          <c:w val="0.64911781860601081"/>
          <c:h val="0.81275280358644864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Munka1!$A$2:$A$11</c:f>
              <c:strCache>
                <c:ptCount val="9"/>
                <c:pt idx="0">
                  <c:v>az internetről</c:v>
                </c:pt>
                <c:pt idx="1">
                  <c:v>a televízió bűnügyi műsorai révén</c:v>
                </c:pt>
                <c:pt idx="2">
                  <c:v>munkahelyi illetve lakókörnyezetében</c:v>
                </c:pt>
                <c:pt idx="3">
                  <c:v>országos újságokból</c:v>
                </c:pt>
                <c:pt idx="4">
                  <c:v>családtagjai, hozzátartozói révén</c:v>
                </c:pt>
                <c:pt idx="5">
                  <c:v>a rádió híreiből</c:v>
                </c:pt>
                <c:pt idx="6">
                  <c:v>személyes tapasztalat alapján</c:v>
                </c:pt>
                <c:pt idx="7">
                  <c:v>kerületi újságokból</c:v>
                </c:pt>
                <c:pt idx="8">
                  <c:v>a televízió híradásaiból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41</c:v>
                </c:pt>
                <c:pt idx="1">
                  <c:v>42</c:v>
                </c:pt>
                <c:pt idx="2">
                  <c:v>47</c:v>
                </c:pt>
                <c:pt idx="3">
                  <c:v>50</c:v>
                </c:pt>
                <c:pt idx="4">
                  <c:v>55</c:v>
                </c:pt>
                <c:pt idx="5">
                  <c:v>60</c:v>
                </c:pt>
                <c:pt idx="6">
                  <c:v>64</c:v>
                </c:pt>
                <c:pt idx="7">
                  <c:v>68</c:v>
                </c:pt>
                <c:pt idx="8">
                  <c:v>81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Munka1!$A$2:$A$11</c:f>
              <c:strCache>
                <c:ptCount val="9"/>
                <c:pt idx="0">
                  <c:v>az internetről</c:v>
                </c:pt>
                <c:pt idx="1">
                  <c:v>a televízió bűnügyi műsorai révén</c:v>
                </c:pt>
                <c:pt idx="2">
                  <c:v>munkahelyi illetve lakókörnyezetében</c:v>
                </c:pt>
                <c:pt idx="3">
                  <c:v>országos újságokból</c:v>
                </c:pt>
                <c:pt idx="4">
                  <c:v>családtagjai, hozzátartozói révén</c:v>
                </c:pt>
                <c:pt idx="5">
                  <c:v>a rádió híreiből</c:v>
                </c:pt>
                <c:pt idx="6">
                  <c:v>személyes tapasztalat alapján</c:v>
                </c:pt>
                <c:pt idx="7">
                  <c:v>kerületi újságokból</c:v>
                </c:pt>
                <c:pt idx="8">
                  <c:v>a televízió híradásaiból</c:v>
                </c:pt>
              </c:strCache>
            </c:strRef>
          </c:cat>
          <c:val>
            <c:numRef>
              <c:f>Munka1!$C$2:$C$10</c:f>
              <c:numCache>
                <c:formatCode>General</c:formatCode>
                <c:ptCount val="9"/>
                <c:pt idx="0">
                  <c:v>56</c:v>
                </c:pt>
                <c:pt idx="1">
                  <c:v>55</c:v>
                </c:pt>
                <c:pt idx="2">
                  <c:v>50</c:v>
                </c:pt>
                <c:pt idx="3">
                  <c:v>47</c:v>
                </c:pt>
                <c:pt idx="4">
                  <c:v>42</c:v>
                </c:pt>
                <c:pt idx="5">
                  <c:v>37</c:v>
                </c:pt>
                <c:pt idx="6">
                  <c:v>33</c:v>
                </c:pt>
                <c:pt idx="7">
                  <c:v>29</c:v>
                </c:pt>
                <c:pt idx="8">
                  <c:v>16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sehonnan, 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Munka1!$A$2:$A$11</c:f>
              <c:strCache>
                <c:ptCount val="9"/>
                <c:pt idx="0">
                  <c:v>az internetről</c:v>
                </c:pt>
                <c:pt idx="1">
                  <c:v>a televízió bűnügyi műsorai révén</c:v>
                </c:pt>
                <c:pt idx="2">
                  <c:v>munkahelyi illetve lakókörnyezetében</c:v>
                </c:pt>
                <c:pt idx="3">
                  <c:v>országos újságokból</c:v>
                </c:pt>
                <c:pt idx="4">
                  <c:v>családtagjai, hozzátartozói révén</c:v>
                </c:pt>
                <c:pt idx="5">
                  <c:v>a rádió híreiből</c:v>
                </c:pt>
                <c:pt idx="6">
                  <c:v>személyes tapasztalat alapján</c:v>
                </c:pt>
                <c:pt idx="7">
                  <c:v>kerületi újságokból</c:v>
                </c:pt>
                <c:pt idx="8">
                  <c:v>a televízió híradásaiból</c:v>
                </c:pt>
              </c:strCache>
            </c:strRef>
          </c:cat>
          <c:val>
            <c:numRef>
              <c:f>Munka1!$D$2:$D$10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showVal val="1"/>
          </c:dLbls>
          <c:cat>
            <c:strRef>
              <c:f>Munka1!$A$2:$A$11</c:f>
              <c:strCache>
                <c:ptCount val="9"/>
                <c:pt idx="0">
                  <c:v>az internetről</c:v>
                </c:pt>
                <c:pt idx="1">
                  <c:v>a televízió bűnügyi műsorai révén</c:v>
                </c:pt>
                <c:pt idx="2">
                  <c:v>munkahelyi illetve lakókörnyezetében</c:v>
                </c:pt>
                <c:pt idx="3">
                  <c:v>országos újságokból</c:v>
                </c:pt>
                <c:pt idx="4">
                  <c:v>családtagjai, hozzátartozói révén</c:v>
                </c:pt>
                <c:pt idx="5">
                  <c:v>a rádió híreiből</c:v>
                </c:pt>
                <c:pt idx="6">
                  <c:v>személyes tapasztalat alapján</c:v>
                </c:pt>
                <c:pt idx="7">
                  <c:v>kerületi újságokból</c:v>
                </c:pt>
                <c:pt idx="8">
                  <c:v>a televízió híradásaiból</c:v>
                </c:pt>
              </c:strCache>
            </c:strRef>
          </c:cat>
          <c:val>
            <c:numRef>
              <c:f>Munka1!$E$2:$E$10</c:f>
              <c:numCache>
                <c:formatCode>General</c:formatCode>
                <c:ptCount val="9"/>
              </c:numCache>
            </c:numRef>
          </c:val>
        </c:ser>
        <c:gapWidth val="53"/>
        <c:overlap val="100"/>
        <c:axId val="99022720"/>
        <c:axId val="99024256"/>
      </c:barChart>
      <c:catAx>
        <c:axId val="99022720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99024256"/>
        <c:crosses val="autoZero"/>
        <c:lblAlgn val="ctr"/>
        <c:lblOffset val="10"/>
      </c:catAx>
      <c:valAx>
        <c:axId val="99024256"/>
        <c:scaling>
          <c:orientation val="minMax"/>
          <c:max val="1"/>
          <c:min val="0"/>
        </c:scaling>
        <c:axPos val="b"/>
        <c:majorGridlines>
          <c:spPr>
            <a:ln>
              <a:solidFill>
                <a:prstClr val="white">
                  <a:lumMod val="75000"/>
                </a:prst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9022720"/>
        <c:crosses val="autoZero"/>
        <c:crossBetween val="between"/>
        <c:majorUnit val="0.25"/>
        <c:minorUnit val="0.25"/>
      </c:valAx>
      <c:spPr>
        <a:solidFill>
          <a:prstClr val="white">
            <a:lumMod val="95000"/>
          </a:prstClr>
        </a:solidFill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3526088752795219"/>
          <c:y val="0.92993672057510635"/>
          <c:w val="0.55980084086711368"/>
          <c:h val="6.6797432738878532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34"/>
          <c:y val="2.8205128205128209E-2"/>
          <c:w val="0.63210007402920865"/>
          <c:h val="0.840391638545195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81.400000000000006</c:v>
                </c:pt>
                <c:pt idx="1">
                  <c:v>87.3</c:v>
                </c:pt>
                <c:pt idx="2">
                  <c:v>88.1</c:v>
                </c:pt>
                <c:pt idx="4">
                  <c:v>74.5</c:v>
                </c:pt>
                <c:pt idx="5">
                  <c:v>84.6</c:v>
                </c:pt>
                <c:pt idx="6">
                  <c:v>85.6</c:v>
                </c:pt>
                <c:pt idx="7">
                  <c:v>88.1</c:v>
                </c:pt>
                <c:pt idx="9">
                  <c:v>93.9</c:v>
                </c:pt>
                <c:pt idx="10">
                  <c:v>90.4</c:v>
                </c:pt>
                <c:pt idx="11">
                  <c:v>70.8</c:v>
                </c:pt>
                <c:pt idx="12">
                  <c:v>68</c:v>
                </c:pt>
                <c:pt idx="14">
                  <c:v>87.7</c:v>
                </c:pt>
                <c:pt idx="15">
                  <c:v>77.7</c:v>
                </c:pt>
                <c:pt idx="17">
                  <c:v>83.2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18.600000000000001</c:v>
                </c:pt>
                <c:pt idx="1">
                  <c:v>12.7</c:v>
                </c:pt>
                <c:pt idx="2">
                  <c:v>11.9</c:v>
                </c:pt>
                <c:pt idx="4">
                  <c:v>25.5</c:v>
                </c:pt>
                <c:pt idx="5">
                  <c:v>15.4</c:v>
                </c:pt>
                <c:pt idx="6">
                  <c:v>14.4</c:v>
                </c:pt>
                <c:pt idx="7">
                  <c:v>11.9</c:v>
                </c:pt>
                <c:pt idx="9">
                  <c:v>6.1</c:v>
                </c:pt>
                <c:pt idx="10">
                  <c:v>9.6</c:v>
                </c:pt>
                <c:pt idx="11">
                  <c:v>29.2</c:v>
                </c:pt>
                <c:pt idx="12">
                  <c:v>32</c:v>
                </c:pt>
                <c:pt idx="14">
                  <c:v>12.3</c:v>
                </c:pt>
                <c:pt idx="15">
                  <c:v>22.3</c:v>
                </c:pt>
                <c:pt idx="17">
                  <c:v>16.8</c:v>
                </c:pt>
              </c:numCache>
            </c:numRef>
          </c:val>
        </c:ser>
        <c:gapWidth val="40"/>
        <c:overlap val="100"/>
        <c:axId val="98887168"/>
        <c:axId val="98888704"/>
      </c:barChart>
      <c:catAx>
        <c:axId val="9888716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98888704"/>
        <c:crosses val="autoZero"/>
        <c:auto val="1"/>
        <c:lblAlgn val="ctr"/>
        <c:lblOffset val="100"/>
      </c:catAx>
      <c:valAx>
        <c:axId val="98888704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888716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68</c:v>
                </c:pt>
                <c:pt idx="1">
                  <c:v>75.2</c:v>
                </c:pt>
                <c:pt idx="2">
                  <c:v>63</c:v>
                </c:pt>
                <c:pt idx="9">
                  <c:v>78</c:v>
                </c:pt>
                <c:pt idx="10">
                  <c:v>78.2</c:v>
                </c:pt>
                <c:pt idx="11">
                  <c:v>61.2</c:v>
                </c:pt>
                <c:pt idx="12">
                  <c:v>53.8</c:v>
                </c:pt>
                <c:pt idx="14">
                  <c:v>76</c:v>
                </c:pt>
                <c:pt idx="15">
                  <c:v>61.9</c:v>
                </c:pt>
                <c:pt idx="17">
                  <c:v>69.900000000000006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32</c:v>
                </c:pt>
                <c:pt idx="1">
                  <c:v>24.8</c:v>
                </c:pt>
                <c:pt idx="2">
                  <c:v>37</c:v>
                </c:pt>
                <c:pt idx="9">
                  <c:v>21.5</c:v>
                </c:pt>
                <c:pt idx="10">
                  <c:v>21.8</c:v>
                </c:pt>
                <c:pt idx="11">
                  <c:v>38.800000000000004</c:v>
                </c:pt>
                <c:pt idx="12">
                  <c:v>46.3</c:v>
                </c:pt>
                <c:pt idx="14">
                  <c:v>23.5</c:v>
                </c:pt>
                <c:pt idx="15">
                  <c:v>38.1</c:v>
                </c:pt>
                <c:pt idx="17">
                  <c:v>30.1</c:v>
                </c:pt>
              </c:numCache>
            </c:numRef>
          </c:val>
        </c:ser>
        <c:gapWidth val="40"/>
        <c:overlap val="100"/>
        <c:axId val="99112064"/>
        <c:axId val="99113600"/>
      </c:barChart>
      <c:catAx>
        <c:axId val="99112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99113600"/>
        <c:crosses val="autoZero"/>
        <c:auto val="1"/>
        <c:lblAlgn val="ctr"/>
        <c:lblOffset val="100"/>
      </c:catAx>
      <c:valAx>
        <c:axId val="99113600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9911206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4" formatCode="0">
                  <c:v>71.099999999999994</c:v>
                </c:pt>
                <c:pt idx="5" formatCode="0">
                  <c:v>67.7</c:v>
                </c:pt>
                <c:pt idx="6" formatCode="0">
                  <c:v>63.8</c:v>
                </c:pt>
                <c:pt idx="7" formatCode="0">
                  <c:v>58.9</c:v>
                </c:pt>
                <c:pt idx="9" formatCode="0">
                  <c:v>49.9</c:v>
                </c:pt>
                <c:pt idx="10" formatCode="0">
                  <c:v>70.900000000000006</c:v>
                </c:pt>
                <c:pt idx="11" formatCode="0">
                  <c:v>78</c:v>
                </c:pt>
                <c:pt idx="12" formatCode="0">
                  <c:v>77.900000000000006</c:v>
                </c:pt>
                <c:pt idx="14" formatCode="0">
                  <c:v>58</c:v>
                </c:pt>
                <c:pt idx="15" formatCode="0">
                  <c:v>75.2</c:v>
                </c:pt>
                <c:pt idx="17" formatCode="0">
                  <c:v>65.7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4" formatCode="0">
                  <c:v>28.9</c:v>
                </c:pt>
                <c:pt idx="5" formatCode="0">
                  <c:v>32.300000000000004</c:v>
                </c:pt>
                <c:pt idx="6" formatCode="0">
                  <c:v>36.200000000000003</c:v>
                </c:pt>
                <c:pt idx="7" formatCode="0">
                  <c:v>41.1</c:v>
                </c:pt>
                <c:pt idx="9" formatCode="0">
                  <c:v>50.1</c:v>
                </c:pt>
                <c:pt idx="10" formatCode="0">
                  <c:v>29.1</c:v>
                </c:pt>
                <c:pt idx="11" formatCode="0">
                  <c:v>22</c:v>
                </c:pt>
                <c:pt idx="12" formatCode="0">
                  <c:v>22.1</c:v>
                </c:pt>
                <c:pt idx="14" formatCode="0">
                  <c:v>42</c:v>
                </c:pt>
                <c:pt idx="15" formatCode="0">
                  <c:v>24.8</c:v>
                </c:pt>
                <c:pt idx="17" formatCode="0">
                  <c:v>34.300000000000004</c:v>
                </c:pt>
              </c:numCache>
            </c:numRef>
          </c:val>
        </c:ser>
        <c:gapWidth val="40"/>
        <c:overlap val="100"/>
        <c:axId val="100291328"/>
        <c:axId val="100292864"/>
      </c:barChart>
      <c:catAx>
        <c:axId val="10029132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292864"/>
        <c:crosses val="autoZero"/>
        <c:auto val="1"/>
        <c:lblAlgn val="ctr"/>
        <c:lblOffset val="100"/>
      </c:catAx>
      <c:valAx>
        <c:axId val="100292864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29132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64.8</c:v>
                </c:pt>
                <c:pt idx="1">
                  <c:v>60.9</c:v>
                </c:pt>
                <c:pt idx="2">
                  <c:v>52.1</c:v>
                </c:pt>
                <c:pt idx="4">
                  <c:v>64</c:v>
                </c:pt>
                <c:pt idx="5">
                  <c:v>63.6</c:v>
                </c:pt>
                <c:pt idx="6">
                  <c:v>64.099999999999994</c:v>
                </c:pt>
                <c:pt idx="7">
                  <c:v>54.6</c:v>
                </c:pt>
                <c:pt idx="9">
                  <c:v>72.8</c:v>
                </c:pt>
                <c:pt idx="10">
                  <c:v>58.2</c:v>
                </c:pt>
                <c:pt idx="11">
                  <c:v>55.7</c:v>
                </c:pt>
                <c:pt idx="12">
                  <c:v>49</c:v>
                </c:pt>
                <c:pt idx="14">
                  <c:v>64.599999999999994</c:v>
                </c:pt>
                <c:pt idx="15">
                  <c:v>57.4</c:v>
                </c:pt>
                <c:pt idx="17">
                  <c:v>61.4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35.200000000000003</c:v>
                </c:pt>
                <c:pt idx="1">
                  <c:v>39.1</c:v>
                </c:pt>
                <c:pt idx="2">
                  <c:v>47.9</c:v>
                </c:pt>
                <c:pt idx="4">
                  <c:v>36</c:v>
                </c:pt>
                <c:pt idx="5">
                  <c:v>36.4</c:v>
                </c:pt>
                <c:pt idx="6">
                  <c:v>35.9</c:v>
                </c:pt>
                <c:pt idx="7">
                  <c:v>45.4</c:v>
                </c:pt>
                <c:pt idx="9">
                  <c:v>27.2</c:v>
                </c:pt>
                <c:pt idx="10">
                  <c:v>41.8</c:v>
                </c:pt>
                <c:pt idx="11">
                  <c:v>44.3</c:v>
                </c:pt>
                <c:pt idx="12">
                  <c:v>51</c:v>
                </c:pt>
                <c:pt idx="14">
                  <c:v>35.4</c:v>
                </c:pt>
                <c:pt idx="15">
                  <c:v>42.6</c:v>
                </c:pt>
                <c:pt idx="17">
                  <c:v>38.6</c:v>
                </c:pt>
              </c:numCache>
            </c:numRef>
          </c:val>
        </c:ser>
        <c:gapWidth val="40"/>
        <c:overlap val="100"/>
        <c:axId val="100217216"/>
        <c:axId val="100218752"/>
      </c:barChart>
      <c:catAx>
        <c:axId val="100217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218752"/>
        <c:crosses val="autoZero"/>
        <c:auto val="1"/>
        <c:lblAlgn val="ctr"/>
        <c:lblOffset val="100"/>
      </c:catAx>
      <c:valAx>
        <c:axId val="10021875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21721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5074481554589134"/>
          <c:y val="5.1781223702000764E-2"/>
          <c:w val="0.6593145589380226"/>
          <c:h val="0.5780034682480742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teljesen biztonságban érzem magam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strRef>
              <c:f>Munka1!$A$2</c:f>
              <c:strCache>
                <c:ptCount val="1"/>
                <c:pt idx="0">
                  <c:v>Budapesti megkérdezettek</c:v>
                </c:pt>
              </c:strCache>
            </c:strRef>
          </c:cat>
          <c:val>
            <c:numRef>
              <c:f>Munka1!$B$2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biztonságban érzem magam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strRef>
              <c:f>Munka1!$A$2</c:f>
              <c:strCache>
                <c:ptCount val="1"/>
                <c:pt idx="0">
                  <c:v>Budapesti megkérdezettek</c:v>
                </c:pt>
              </c:strCache>
            </c:strRef>
          </c:cat>
          <c:val>
            <c:numRef>
              <c:f>Munka1!$C$2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nem érzem magam biztonságban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strRef>
              <c:f>Munka1!$A$2</c:f>
              <c:strCache>
                <c:ptCount val="1"/>
                <c:pt idx="0">
                  <c:v>Budapesti megkérdezettek</c:v>
                </c:pt>
              </c:strCache>
            </c:strRef>
          </c:cat>
          <c:val>
            <c:numRef>
              <c:f>Munka1!$D$2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egyáltalán nem érzem magam biztonságban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strRef>
              <c:f>Munka1!$A$2</c:f>
              <c:strCache>
                <c:ptCount val="1"/>
                <c:pt idx="0">
                  <c:v>Budapesti megkérdezettek</c:v>
                </c:pt>
              </c:strCache>
            </c:strRef>
          </c:cat>
          <c:val>
            <c:numRef>
              <c:f>Munka1!$E$2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Munka1!$A$2</c:f>
              <c:strCache>
                <c:ptCount val="1"/>
                <c:pt idx="0">
                  <c:v>Budapesti megkérdezettek</c:v>
                </c:pt>
              </c:strCache>
            </c:strRef>
          </c:cat>
          <c:val>
            <c:numRef>
              <c:f>Munka1!$F$2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overlap val="100"/>
        <c:axId val="76022912"/>
        <c:axId val="76024448"/>
      </c:barChart>
      <c:catAx>
        <c:axId val="76022912"/>
        <c:scaling>
          <c:orientation val="minMax"/>
        </c:scaling>
        <c:axPos val="l"/>
        <c:tickLblPos val="none"/>
        <c:crossAx val="76024448"/>
        <c:crosses val="autoZero"/>
        <c:auto val="1"/>
        <c:lblAlgn val="ctr"/>
        <c:lblOffset val="100"/>
      </c:catAx>
      <c:valAx>
        <c:axId val="76024448"/>
        <c:scaling>
          <c:orientation val="minMax"/>
          <c:max val="1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6022912"/>
        <c:crosses val="autoZero"/>
        <c:crossBetween val="between"/>
        <c:majorUnit val="0.25"/>
        <c:minorUnit val="0.25"/>
      </c:valAx>
      <c:spPr>
        <a:solidFill>
          <a:prstClr val="white">
            <a:lumMod val="95000"/>
          </a:prstClr>
        </a:solidFill>
      </c:spPr>
    </c:plotArea>
    <c:legend>
      <c:legendPos val="r"/>
      <c:layout>
        <c:manualLayout>
          <c:xMode val="edge"/>
          <c:yMode val="edge"/>
          <c:x val="0.15872968260062856"/>
          <c:y val="0.74573128771997665"/>
          <c:w val="0.83046682524636151"/>
          <c:h val="0.23799843714747348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600"/>
      </a:pPr>
      <a:endParaRPr lang="hu-H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9" formatCode="0">
                  <c:v>45.7</c:v>
                </c:pt>
                <c:pt idx="10" formatCode="0">
                  <c:v>60.3</c:v>
                </c:pt>
                <c:pt idx="11" formatCode="0">
                  <c:v>66.2</c:v>
                </c:pt>
                <c:pt idx="12" formatCode="0">
                  <c:v>63.9</c:v>
                </c:pt>
                <c:pt idx="17" formatCode="0">
                  <c:v>56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9" formatCode="0">
                  <c:v>54.3</c:v>
                </c:pt>
                <c:pt idx="10" formatCode="0">
                  <c:v>39.700000000000003</c:v>
                </c:pt>
                <c:pt idx="11" formatCode="0">
                  <c:v>33.800000000000004</c:v>
                </c:pt>
                <c:pt idx="12" formatCode="0">
                  <c:v>36.1</c:v>
                </c:pt>
                <c:pt idx="17" formatCode="0">
                  <c:v>43.5</c:v>
                </c:pt>
              </c:numCache>
            </c:numRef>
          </c:val>
        </c:ser>
        <c:gapWidth val="40"/>
        <c:overlap val="100"/>
        <c:axId val="100253696"/>
        <c:axId val="100255232"/>
      </c:barChart>
      <c:catAx>
        <c:axId val="100253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255232"/>
        <c:crosses val="autoZero"/>
        <c:auto val="1"/>
        <c:lblAlgn val="ctr"/>
        <c:lblOffset val="100"/>
      </c:catAx>
      <c:valAx>
        <c:axId val="10025523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2536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53</c:v>
                </c:pt>
                <c:pt idx="1">
                  <c:v>56.9</c:v>
                </c:pt>
                <c:pt idx="2">
                  <c:v>36.800000000000004</c:v>
                </c:pt>
                <c:pt idx="9">
                  <c:v>57.1</c:v>
                </c:pt>
                <c:pt idx="10">
                  <c:v>59</c:v>
                </c:pt>
                <c:pt idx="11">
                  <c:v>41</c:v>
                </c:pt>
                <c:pt idx="12">
                  <c:v>45.6</c:v>
                </c:pt>
                <c:pt idx="17">
                  <c:v>52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47</c:v>
                </c:pt>
                <c:pt idx="1">
                  <c:v>43.1</c:v>
                </c:pt>
                <c:pt idx="2">
                  <c:v>63.2</c:v>
                </c:pt>
                <c:pt idx="9">
                  <c:v>42.9</c:v>
                </c:pt>
                <c:pt idx="10">
                  <c:v>41</c:v>
                </c:pt>
                <c:pt idx="11">
                  <c:v>59</c:v>
                </c:pt>
                <c:pt idx="12">
                  <c:v>54.4</c:v>
                </c:pt>
                <c:pt idx="17">
                  <c:v>48</c:v>
                </c:pt>
              </c:numCache>
            </c:numRef>
          </c:val>
        </c:ser>
        <c:gapWidth val="40"/>
        <c:overlap val="100"/>
        <c:axId val="100568448"/>
        <c:axId val="100582528"/>
      </c:barChart>
      <c:catAx>
        <c:axId val="10056844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582528"/>
        <c:crosses val="autoZero"/>
        <c:auto val="1"/>
        <c:lblAlgn val="ctr"/>
        <c:lblOffset val="100"/>
      </c:catAx>
      <c:valAx>
        <c:axId val="100582528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56844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44.8</c:v>
                </c:pt>
                <c:pt idx="1">
                  <c:v>52</c:v>
                </c:pt>
                <c:pt idx="2">
                  <c:v>40.200000000000003</c:v>
                </c:pt>
                <c:pt idx="4">
                  <c:v>54</c:v>
                </c:pt>
                <c:pt idx="5">
                  <c:v>50.1</c:v>
                </c:pt>
                <c:pt idx="6">
                  <c:v>47.9</c:v>
                </c:pt>
                <c:pt idx="7">
                  <c:v>38.9</c:v>
                </c:pt>
                <c:pt idx="9">
                  <c:v>35.9</c:v>
                </c:pt>
                <c:pt idx="10">
                  <c:v>57.1</c:v>
                </c:pt>
                <c:pt idx="11">
                  <c:v>63.3</c:v>
                </c:pt>
                <c:pt idx="12">
                  <c:v>47.3</c:v>
                </c:pt>
                <c:pt idx="14">
                  <c:v>43.6</c:v>
                </c:pt>
                <c:pt idx="15">
                  <c:v>53.6</c:v>
                </c:pt>
                <c:pt idx="17">
                  <c:v>48.1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55.2</c:v>
                </c:pt>
                <c:pt idx="1">
                  <c:v>48</c:v>
                </c:pt>
                <c:pt idx="2">
                  <c:v>59.8</c:v>
                </c:pt>
                <c:pt idx="4">
                  <c:v>45.5</c:v>
                </c:pt>
                <c:pt idx="5">
                  <c:v>49.9</c:v>
                </c:pt>
                <c:pt idx="6">
                  <c:v>52.1</c:v>
                </c:pt>
                <c:pt idx="7">
                  <c:v>61.1</c:v>
                </c:pt>
                <c:pt idx="9">
                  <c:v>64.099999999999994</c:v>
                </c:pt>
                <c:pt idx="10">
                  <c:v>42.9</c:v>
                </c:pt>
                <c:pt idx="11">
                  <c:v>36.700000000000003</c:v>
                </c:pt>
                <c:pt idx="12">
                  <c:v>52.7</c:v>
                </c:pt>
                <c:pt idx="14">
                  <c:v>56.4</c:v>
                </c:pt>
                <c:pt idx="15">
                  <c:v>46.4</c:v>
                </c:pt>
                <c:pt idx="17">
                  <c:v>51.9</c:v>
                </c:pt>
              </c:numCache>
            </c:numRef>
          </c:val>
        </c:ser>
        <c:gapWidth val="40"/>
        <c:overlap val="100"/>
        <c:axId val="100621312"/>
        <c:axId val="100655872"/>
      </c:barChart>
      <c:catAx>
        <c:axId val="10062131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655872"/>
        <c:crosses val="autoZero"/>
        <c:auto val="1"/>
        <c:lblAlgn val="ctr"/>
        <c:lblOffset val="100"/>
      </c:catAx>
      <c:valAx>
        <c:axId val="10065587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62131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4" formatCode="0">
                  <c:v>30.9</c:v>
                </c:pt>
                <c:pt idx="5" formatCode="0">
                  <c:v>48</c:v>
                </c:pt>
                <c:pt idx="6" formatCode="0">
                  <c:v>50</c:v>
                </c:pt>
                <c:pt idx="7" formatCode="0">
                  <c:v>45.2</c:v>
                </c:pt>
                <c:pt idx="9" formatCode="0">
                  <c:v>55.1</c:v>
                </c:pt>
                <c:pt idx="10" formatCode="0">
                  <c:v>47.1</c:v>
                </c:pt>
                <c:pt idx="11" formatCode="0">
                  <c:v>36.700000000000003</c:v>
                </c:pt>
                <c:pt idx="12" formatCode="0">
                  <c:v>24.5</c:v>
                </c:pt>
                <c:pt idx="17" formatCode="0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4" formatCode="0">
                  <c:v>69.099999999999994</c:v>
                </c:pt>
                <c:pt idx="5" formatCode="0">
                  <c:v>52</c:v>
                </c:pt>
                <c:pt idx="6" formatCode="0">
                  <c:v>50</c:v>
                </c:pt>
                <c:pt idx="7" formatCode="0">
                  <c:v>54.8</c:v>
                </c:pt>
                <c:pt idx="9" formatCode="0">
                  <c:v>44.9</c:v>
                </c:pt>
                <c:pt idx="10" formatCode="0">
                  <c:v>52.9</c:v>
                </c:pt>
                <c:pt idx="11" formatCode="0">
                  <c:v>63.3</c:v>
                </c:pt>
                <c:pt idx="12" formatCode="0">
                  <c:v>75</c:v>
                </c:pt>
                <c:pt idx="17" formatCode="0">
                  <c:v>56.7</c:v>
                </c:pt>
              </c:numCache>
            </c:numRef>
          </c:val>
        </c:ser>
        <c:gapWidth val="40"/>
        <c:overlap val="100"/>
        <c:axId val="100465280"/>
        <c:axId val="100610432"/>
      </c:barChart>
      <c:catAx>
        <c:axId val="10046528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610432"/>
        <c:crosses val="autoZero"/>
        <c:auto val="1"/>
        <c:lblAlgn val="ctr"/>
        <c:lblOffset val="100"/>
      </c:catAx>
      <c:valAx>
        <c:axId val="10061043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4652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46"/>
          <c:y val="2.8205128205128209E-2"/>
          <c:w val="0.63210007402920865"/>
          <c:h val="0.840391638545196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49.3</c:v>
                </c:pt>
                <c:pt idx="1">
                  <c:v>35.1</c:v>
                </c:pt>
                <c:pt idx="2">
                  <c:v>39.300000000000004</c:v>
                </c:pt>
                <c:pt idx="4">
                  <c:v>62.9</c:v>
                </c:pt>
                <c:pt idx="5">
                  <c:v>44.1</c:v>
                </c:pt>
                <c:pt idx="6">
                  <c:v>36.200000000000003</c:v>
                </c:pt>
                <c:pt idx="7">
                  <c:v>23.2</c:v>
                </c:pt>
                <c:pt idx="9">
                  <c:v>18.5</c:v>
                </c:pt>
                <c:pt idx="10">
                  <c:v>47</c:v>
                </c:pt>
                <c:pt idx="11">
                  <c:v>59</c:v>
                </c:pt>
                <c:pt idx="12">
                  <c:v>65.599999999999994</c:v>
                </c:pt>
                <c:pt idx="14">
                  <c:v>38</c:v>
                </c:pt>
                <c:pt idx="15">
                  <c:v>47.7</c:v>
                </c:pt>
                <c:pt idx="17">
                  <c:v>42.4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50.7</c:v>
                </c:pt>
                <c:pt idx="1">
                  <c:v>64.900000000000006</c:v>
                </c:pt>
                <c:pt idx="2">
                  <c:v>60.7</c:v>
                </c:pt>
                <c:pt idx="4">
                  <c:v>37.1</c:v>
                </c:pt>
                <c:pt idx="5">
                  <c:v>55.9</c:v>
                </c:pt>
                <c:pt idx="6">
                  <c:v>63.8</c:v>
                </c:pt>
                <c:pt idx="7">
                  <c:v>76.8</c:v>
                </c:pt>
                <c:pt idx="9">
                  <c:v>81</c:v>
                </c:pt>
                <c:pt idx="10">
                  <c:v>53</c:v>
                </c:pt>
                <c:pt idx="11">
                  <c:v>40.5</c:v>
                </c:pt>
                <c:pt idx="12">
                  <c:v>34.4</c:v>
                </c:pt>
                <c:pt idx="14">
                  <c:v>62</c:v>
                </c:pt>
                <c:pt idx="15">
                  <c:v>52.3</c:v>
                </c:pt>
                <c:pt idx="17">
                  <c:v>57.6</c:v>
                </c:pt>
              </c:numCache>
            </c:numRef>
          </c:val>
        </c:ser>
        <c:gapWidth val="40"/>
        <c:overlap val="100"/>
        <c:axId val="100686080"/>
        <c:axId val="100708352"/>
      </c:barChart>
      <c:catAx>
        <c:axId val="10068608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0708352"/>
        <c:crosses val="autoZero"/>
        <c:auto val="1"/>
        <c:lblAlgn val="ctr"/>
        <c:lblOffset val="100"/>
      </c:catAx>
      <c:valAx>
        <c:axId val="10070835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6860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5274231473981396"/>
          <c:y val="8.4625030887077055E-2"/>
          <c:w val="0.6593145589380226"/>
          <c:h val="0.55461797364434684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teljesen biztonságos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biztonságos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Munka1!$C$2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nem biztonságos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egyáltalán nem biztonságos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overlap val="100"/>
        <c:axId val="100844288"/>
        <c:axId val="100845824"/>
      </c:barChart>
      <c:catAx>
        <c:axId val="1008442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00845824"/>
        <c:crosses val="autoZero"/>
        <c:auto val="1"/>
        <c:lblAlgn val="ctr"/>
        <c:lblOffset val="100"/>
      </c:catAx>
      <c:valAx>
        <c:axId val="100845824"/>
        <c:scaling>
          <c:orientation val="minMax"/>
          <c:max val="1"/>
          <c:min val="0"/>
        </c:scaling>
        <c:axPos val="b"/>
        <c:majorGridlines>
          <c:spPr>
            <a:ln>
              <a:solidFill>
                <a:prstClr val="white">
                  <a:lumMod val="75000"/>
                </a:prst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0844288"/>
        <c:crosses val="autoZero"/>
        <c:crossBetween val="between"/>
        <c:majorUnit val="0.25"/>
        <c:minorUnit val="0.25"/>
      </c:valAx>
      <c:spPr>
        <a:solidFill>
          <a:prstClr val="white">
            <a:lumMod val="95000"/>
          </a:prstClr>
        </a:solidFill>
      </c:spPr>
    </c:plotArea>
    <c:legend>
      <c:legendPos val="r"/>
      <c:layout>
        <c:manualLayout>
          <c:xMode val="edge"/>
          <c:yMode val="edge"/>
          <c:x val="0.1567321227754232"/>
          <c:y val="0.75389994695737705"/>
          <c:w val="0.6566844659048916"/>
          <c:h val="0.22782105521370749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13775613574618994"/>
          <c:y val="4.0740455593195016E-2"/>
          <c:w val="0.80769758391892266"/>
          <c:h val="0.79379467743591825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Munka1!$B$2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</c:ser>
        <c:axId val="104085760"/>
        <c:axId val="104091648"/>
      </c:barChart>
      <c:catAx>
        <c:axId val="104085760"/>
        <c:scaling>
          <c:orientation val="minMax"/>
        </c:scaling>
        <c:axPos val="l"/>
        <c:numFmt formatCode="General" sourceLinked="1"/>
        <c:tickLblPos val="nextTo"/>
        <c:crossAx val="104091648"/>
        <c:crosses val="autoZero"/>
        <c:auto val="1"/>
        <c:lblAlgn val="ctr"/>
        <c:lblOffset val="100"/>
      </c:catAx>
      <c:valAx>
        <c:axId val="104091648"/>
        <c:scaling>
          <c:orientation val="minMax"/>
          <c:max val="4"/>
          <c:min val="1"/>
        </c:scaling>
        <c:axPos val="b"/>
        <c:majorGridlines>
          <c:spPr>
            <a:ln>
              <a:solidFill>
                <a:prstClr val="white">
                  <a:lumMod val="75000"/>
                </a:prstClr>
              </a:solidFill>
              <a:prstDash val="dash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085760"/>
        <c:crosses val="autoZero"/>
        <c:crossBetween val="between"/>
        <c:majorUnit val="1"/>
        <c:minorUnit val="1"/>
      </c:valAx>
      <c:spPr>
        <a:solidFill>
          <a:prstClr val="white">
            <a:lumMod val="95000"/>
          </a:prstClr>
        </a:solidFill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32244999743795905"/>
          <c:y val="2.7060270602706223E-2"/>
          <c:w val="0.65402383270421383"/>
          <c:h val="0.86303609650269764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latin typeface="Calibri" pitchFamily="34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ÉRDEMBEN VÁLASZOLÓK</c:v>
                </c:pt>
              </c:strCache>
            </c:strRef>
          </c:cat>
          <c:val>
            <c:numRef>
              <c:f>Munka1!$B$2:$B$19</c:f>
              <c:numCache>
                <c:formatCode>0.0</c:formatCode>
                <c:ptCount val="18"/>
                <c:pt idx="0">
                  <c:v>1.8900000000000001</c:v>
                </c:pt>
                <c:pt idx="1">
                  <c:v>2.16</c:v>
                </c:pt>
                <c:pt idx="2">
                  <c:v>2.19</c:v>
                </c:pt>
                <c:pt idx="9">
                  <c:v>2.16</c:v>
                </c:pt>
                <c:pt idx="10">
                  <c:v>2.0699999999999998</c:v>
                </c:pt>
                <c:pt idx="11">
                  <c:v>1.9400000000000013</c:v>
                </c:pt>
                <c:pt idx="12">
                  <c:v>1.85</c:v>
                </c:pt>
                <c:pt idx="14">
                  <c:v>2.1</c:v>
                </c:pt>
                <c:pt idx="15">
                  <c:v>1.9500000000000013</c:v>
                </c:pt>
                <c:pt idx="17">
                  <c:v>2.0299999999999998</c:v>
                </c:pt>
              </c:numCache>
            </c:numRef>
          </c:val>
        </c:ser>
        <c:gapWidth val="63"/>
        <c:axId val="104132608"/>
        <c:axId val="104134144"/>
      </c:barChart>
      <c:catAx>
        <c:axId val="10413260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04134144"/>
        <c:crosses val="autoZero"/>
        <c:auto val="1"/>
        <c:lblAlgn val="ctr"/>
        <c:lblOffset val="100"/>
      </c:catAx>
      <c:valAx>
        <c:axId val="104134144"/>
        <c:scaling>
          <c:orientation val="minMax"/>
          <c:max val="4"/>
          <c:min val="1"/>
        </c:scaling>
        <c:axPos val="b"/>
        <c:majorGridlines>
          <c:spPr>
            <a:ln>
              <a:solidFill>
                <a:srgbClr val="C0C0C0"/>
              </a:solidFill>
              <a:prstDash val="dash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132608"/>
        <c:crosses val="autoZero"/>
        <c:crossBetween val="between"/>
        <c:majorUnit val="1"/>
        <c:minorUnit val="0.5"/>
      </c:valAx>
      <c:spPr>
        <a:solidFill>
          <a:schemeClr val="bg1">
            <a:lumMod val="95000"/>
          </a:schemeClr>
        </a:solidFill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2.1268568597557668E-2"/>
          <c:y val="5.5742659857317606E-2"/>
          <c:w val="0.53830648959215788"/>
          <c:h val="0.721550054162747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D13F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Munka1!$A$2:$A$5</c:f>
              <c:strCache>
                <c:ptCount val="4"/>
                <c:pt idx="0">
                  <c:v>javult</c:v>
                </c:pt>
                <c:pt idx="1">
                  <c:v>nem változott</c:v>
                </c:pt>
                <c:pt idx="2">
                  <c:v>romlott</c:v>
                </c:pt>
                <c:pt idx="3">
                  <c:v>nem tudja, nem válaszol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21</c:v>
                </c:pt>
                <c:pt idx="1">
                  <c:v>54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283452305177626"/>
          <c:y val="0.29106127892531758"/>
          <c:w val="0.31387942462462792"/>
          <c:h val="0.24296212948183457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784"/>
          <c:y val="2.8205128205128209E-2"/>
          <c:w val="0.63210007402920865"/>
          <c:h val="0.840391638545193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javult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24</c:v>
                </c:pt>
                <c:pt idx="1">
                  <c:v>24.9</c:v>
                </c:pt>
                <c:pt idx="2">
                  <c:v>17.100000000000001</c:v>
                </c:pt>
                <c:pt idx="4">
                  <c:v>15</c:v>
                </c:pt>
                <c:pt idx="5">
                  <c:v>24.9</c:v>
                </c:pt>
                <c:pt idx="6">
                  <c:v>24</c:v>
                </c:pt>
                <c:pt idx="7">
                  <c:v>26.5</c:v>
                </c:pt>
                <c:pt idx="17">
                  <c:v>22.7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 változott</c:v>
                </c:pt>
              </c:strCache>
            </c:strRef>
          </c:tx>
          <c:spPr>
            <a:solidFill>
              <a:srgbClr val="FFD13F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62</c:v>
                </c:pt>
                <c:pt idx="1">
                  <c:v>51.7</c:v>
                </c:pt>
                <c:pt idx="2">
                  <c:v>58.1</c:v>
                </c:pt>
                <c:pt idx="4">
                  <c:v>68</c:v>
                </c:pt>
                <c:pt idx="5">
                  <c:v>57</c:v>
                </c:pt>
                <c:pt idx="6">
                  <c:v>55.8</c:v>
                </c:pt>
                <c:pt idx="7">
                  <c:v>50.3</c:v>
                </c:pt>
                <c:pt idx="17">
                  <c:v>58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romlott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14</c:v>
                </c:pt>
                <c:pt idx="1">
                  <c:v>23.4</c:v>
                </c:pt>
                <c:pt idx="2">
                  <c:v>24.8</c:v>
                </c:pt>
                <c:pt idx="4">
                  <c:v>17</c:v>
                </c:pt>
                <c:pt idx="5">
                  <c:v>17.5</c:v>
                </c:pt>
                <c:pt idx="6">
                  <c:v>20.2</c:v>
                </c:pt>
                <c:pt idx="7">
                  <c:v>23.1</c:v>
                </c:pt>
                <c:pt idx="17">
                  <c:v>19.2</c:v>
                </c:pt>
              </c:numCache>
            </c:numRef>
          </c:val>
        </c:ser>
        <c:gapWidth val="40"/>
        <c:overlap val="100"/>
        <c:axId val="104345984"/>
        <c:axId val="104347520"/>
      </c:barChart>
      <c:catAx>
        <c:axId val="104345984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4347520"/>
        <c:crosses val="autoZero"/>
        <c:auto val="1"/>
        <c:lblAlgn val="ctr"/>
        <c:lblOffset val="100"/>
      </c:catAx>
      <c:valAx>
        <c:axId val="104347520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34598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9.0374078333220767E-2"/>
          <c:y val="2.2103736383455076E-2"/>
          <c:w val="0.80769758391892266"/>
          <c:h val="0.81615888698575867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Munka1!$B$2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</c:ser>
        <c:axId val="76065408"/>
        <c:axId val="76071296"/>
      </c:barChart>
      <c:catAx>
        <c:axId val="76065408"/>
        <c:scaling>
          <c:orientation val="minMax"/>
        </c:scaling>
        <c:axPos val="l"/>
        <c:numFmt formatCode="General" sourceLinked="1"/>
        <c:tickLblPos val="nextTo"/>
        <c:crossAx val="76071296"/>
        <c:crosses val="autoZero"/>
        <c:auto val="1"/>
        <c:lblAlgn val="ctr"/>
        <c:lblOffset val="100"/>
      </c:catAx>
      <c:valAx>
        <c:axId val="76071296"/>
        <c:scaling>
          <c:orientation val="minMax"/>
          <c:max val="4"/>
          <c:min val="1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6065408"/>
        <c:crosses val="autoZero"/>
        <c:crossBetween val="between"/>
        <c:majorUnit val="1"/>
        <c:minorUnit val="1"/>
      </c:valAx>
      <c:spPr>
        <a:solidFill>
          <a:schemeClr val="bg1">
            <a:lumMod val="95000"/>
          </a:schemeClr>
        </a:solidFill>
      </c:spPr>
    </c:plotArea>
    <c:plotVisOnly val="1"/>
  </c:chart>
  <c:txPr>
    <a:bodyPr/>
    <a:lstStyle/>
    <a:p>
      <a:pPr>
        <a:defRPr sz="1600"/>
      </a:pPr>
      <a:endParaRPr lang="hu-H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3.25629177397702E-2"/>
          <c:y val="5.8392888705622002E-2"/>
          <c:w val="0.53830648959215766"/>
          <c:h val="0.721550054162747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D13F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showVal val="1"/>
            </c:dLbl>
            <c:delete val="1"/>
          </c:dLbls>
          <c:cat>
            <c:strRef>
              <c:f>Munka1!$A$2:$A$5</c:f>
              <c:strCache>
                <c:ptCount val="4"/>
                <c:pt idx="0">
                  <c:v>javult</c:v>
                </c:pt>
                <c:pt idx="1">
                  <c:v>nem változott</c:v>
                </c:pt>
                <c:pt idx="2">
                  <c:v>romlott</c:v>
                </c:pt>
                <c:pt idx="3">
                  <c:v>nem tudja, nem válaszol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9</c:v>
                </c:pt>
                <c:pt idx="1">
                  <c:v>25</c:v>
                </c:pt>
                <c:pt idx="2">
                  <c:v>37</c:v>
                </c:pt>
                <c:pt idx="3">
                  <c:v>29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15075497235776"/>
          <c:y val="0.2963617366219265"/>
          <c:w val="0.31387942462462792"/>
          <c:h val="0.24296212948183457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796"/>
          <c:y val="2.8205128205128209E-2"/>
          <c:w val="0.63210007402920865"/>
          <c:h val="0.840391638545194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javult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17.3</c:v>
                </c:pt>
                <c:pt idx="1">
                  <c:v>11.7</c:v>
                </c:pt>
                <c:pt idx="2">
                  <c:v>8</c:v>
                </c:pt>
                <c:pt idx="9">
                  <c:v>14</c:v>
                </c:pt>
                <c:pt idx="10">
                  <c:v>14.1</c:v>
                </c:pt>
                <c:pt idx="11">
                  <c:v>10.9</c:v>
                </c:pt>
                <c:pt idx="12">
                  <c:v>13</c:v>
                </c:pt>
                <c:pt idx="14">
                  <c:v>13.4</c:v>
                </c:pt>
                <c:pt idx="15">
                  <c:v>12.9</c:v>
                </c:pt>
                <c:pt idx="17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 változott</c:v>
                </c:pt>
              </c:strCache>
            </c:strRef>
          </c:tx>
          <c:spPr>
            <a:solidFill>
              <a:srgbClr val="FFD13F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36.5</c:v>
                </c:pt>
                <c:pt idx="1">
                  <c:v>34.700000000000003</c:v>
                </c:pt>
                <c:pt idx="2">
                  <c:v>31</c:v>
                </c:pt>
                <c:pt idx="9">
                  <c:v>26.4</c:v>
                </c:pt>
                <c:pt idx="10">
                  <c:v>39.1</c:v>
                </c:pt>
                <c:pt idx="11">
                  <c:v>35.4</c:v>
                </c:pt>
                <c:pt idx="12">
                  <c:v>41</c:v>
                </c:pt>
                <c:pt idx="14">
                  <c:v>29.6</c:v>
                </c:pt>
                <c:pt idx="15">
                  <c:v>40.6</c:v>
                </c:pt>
                <c:pt idx="17">
                  <c:v>34.700000000000003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romlott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46.2</c:v>
                </c:pt>
                <c:pt idx="1">
                  <c:v>53.6</c:v>
                </c:pt>
                <c:pt idx="2">
                  <c:v>61</c:v>
                </c:pt>
                <c:pt idx="9">
                  <c:v>59.6</c:v>
                </c:pt>
                <c:pt idx="10">
                  <c:v>46.7</c:v>
                </c:pt>
                <c:pt idx="11">
                  <c:v>53.7</c:v>
                </c:pt>
                <c:pt idx="12">
                  <c:v>46</c:v>
                </c:pt>
                <c:pt idx="14">
                  <c:v>57</c:v>
                </c:pt>
                <c:pt idx="15">
                  <c:v>46.4</c:v>
                </c:pt>
                <c:pt idx="17">
                  <c:v>52.1</c:v>
                </c:pt>
              </c:numCache>
            </c:numRef>
          </c:val>
        </c:ser>
        <c:gapWidth val="40"/>
        <c:overlap val="100"/>
        <c:axId val="104617088"/>
        <c:axId val="104618624"/>
      </c:barChart>
      <c:catAx>
        <c:axId val="10461708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4618624"/>
        <c:crosses val="autoZero"/>
        <c:auto val="1"/>
        <c:lblAlgn val="ctr"/>
        <c:lblOffset val="100"/>
      </c:catAx>
      <c:valAx>
        <c:axId val="104618624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61708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9655329542140568"/>
          <c:y val="2.8341186499614011E-2"/>
          <c:w val="0.65536302031719162"/>
          <c:h val="0.81275280358644864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Munka1!$A$2:$A$10</c:f>
              <c:strCache>
                <c:ptCount val="6"/>
                <c:pt idx="0">
                  <c:v>több közterület-felügyelő lenne az utcán</c:v>
                </c:pt>
                <c:pt idx="1">
                  <c:v>több polgárőr lenne az utcán</c:v>
                </c:pt>
                <c:pt idx="2">
                  <c:v>a tömegközlekedési eszközök utasterében térfigyelő kamera lenne</c:v>
                </c:pt>
                <c:pt idx="3">
                  <c:v>a tömegközlekedési eszközök megállóiban térfigyelő kamera</c:v>
                </c:pt>
                <c:pt idx="4">
                  <c:v>fejlesztenék a térfigyelőkamerák rendszerét</c:v>
                </c:pt>
                <c:pt idx="5">
                  <c:v>több rendőr lenne az utcán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60</c:v>
                </c:pt>
                <c:pt idx="1">
                  <c:v>63</c:v>
                </c:pt>
                <c:pt idx="2">
                  <c:v>71</c:v>
                </c:pt>
                <c:pt idx="3">
                  <c:v>74</c:v>
                </c:pt>
                <c:pt idx="4">
                  <c:v>80</c:v>
                </c:pt>
                <c:pt idx="5">
                  <c:v>81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Munka1!$A$2:$A$10</c:f>
              <c:strCache>
                <c:ptCount val="6"/>
                <c:pt idx="0">
                  <c:v>több közterület-felügyelő lenne az utcán</c:v>
                </c:pt>
                <c:pt idx="1">
                  <c:v>több polgárőr lenne az utcán</c:v>
                </c:pt>
                <c:pt idx="2">
                  <c:v>a tömegközlekedési eszközök utasterében térfigyelő kamera lenne</c:v>
                </c:pt>
                <c:pt idx="3">
                  <c:v>a tömegközlekedési eszközök megállóiban térfigyelő kamera</c:v>
                </c:pt>
                <c:pt idx="4">
                  <c:v>fejlesztenék a térfigyelőkamerák rendszerét</c:v>
                </c:pt>
                <c:pt idx="5">
                  <c:v>több rendőr lenne az utcán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31</c:v>
                </c:pt>
                <c:pt idx="1">
                  <c:v>22</c:v>
                </c:pt>
                <c:pt idx="2">
                  <c:v>17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showVal val="1"/>
          </c:dLbls>
          <c:cat>
            <c:strRef>
              <c:f>Munka1!$A$2:$A$10</c:f>
              <c:strCache>
                <c:ptCount val="6"/>
                <c:pt idx="0">
                  <c:v>több közterület-felügyelő lenne az utcán</c:v>
                </c:pt>
                <c:pt idx="1">
                  <c:v>több polgárőr lenne az utcán</c:v>
                </c:pt>
                <c:pt idx="2">
                  <c:v>a tömegközlekedési eszközök utasterében térfigyelő kamera lenne</c:v>
                </c:pt>
                <c:pt idx="3">
                  <c:v>a tömegközlekedési eszközök megállóiban térfigyelő kamera</c:v>
                </c:pt>
                <c:pt idx="4">
                  <c:v>fejlesztenék a térfigyelőkamerák rendszerét</c:v>
                </c:pt>
                <c:pt idx="5">
                  <c:v>több rendőr lenne az utcán</c:v>
                </c:pt>
              </c:strCache>
            </c:strRef>
          </c:cat>
          <c:val>
            <c:numRef>
              <c:f>Munka1!$D$2:$D$7</c:f>
              <c:numCache>
                <c:formatCode>General</c:formatCode>
                <c:ptCount val="6"/>
                <c:pt idx="0">
                  <c:v>9</c:v>
                </c:pt>
                <c:pt idx="1">
                  <c:v>15</c:v>
                </c:pt>
                <c:pt idx="2">
                  <c:v>12</c:v>
                </c:pt>
                <c:pt idx="3">
                  <c:v>11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gapWidth val="53"/>
        <c:overlap val="100"/>
        <c:axId val="104666624"/>
        <c:axId val="104668160"/>
      </c:barChart>
      <c:catAx>
        <c:axId val="104666624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4668160"/>
        <c:crosses val="autoZero"/>
        <c:lblAlgn val="ctr"/>
        <c:lblOffset val="10"/>
      </c:catAx>
      <c:valAx>
        <c:axId val="104668160"/>
        <c:scaling>
          <c:orientation val="minMax"/>
          <c:max val="1"/>
          <c:min val="0"/>
        </c:scaling>
        <c:axPos val="b"/>
        <c:majorGridlines>
          <c:spPr>
            <a:ln>
              <a:solidFill>
                <a:prstClr val="white">
                  <a:lumMod val="75000"/>
                </a:prst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666624"/>
        <c:crosses val="autoZero"/>
        <c:crossBetween val="between"/>
        <c:majorUnit val="0.25"/>
        <c:minorUnit val="0.25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40100530791720318"/>
          <c:y val="0.92746760205430667"/>
          <c:w val="0.59899469208279965"/>
          <c:h val="6.6797432738878532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07"/>
          <c:y val="2.8205128205128209E-2"/>
          <c:w val="0.63210007402920865"/>
          <c:h val="0.840391638545194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81.400000000000006</c:v>
                </c:pt>
                <c:pt idx="1">
                  <c:v>89.8</c:v>
                </c:pt>
                <c:pt idx="2">
                  <c:v>81.7</c:v>
                </c:pt>
                <c:pt idx="4">
                  <c:v>82.1</c:v>
                </c:pt>
                <c:pt idx="5">
                  <c:v>89.7</c:v>
                </c:pt>
                <c:pt idx="6">
                  <c:v>87</c:v>
                </c:pt>
                <c:pt idx="7">
                  <c:v>78</c:v>
                </c:pt>
                <c:pt idx="9">
                  <c:v>94.2</c:v>
                </c:pt>
                <c:pt idx="10">
                  <c:v>82.1</c:v>
                </c:pt>
                <c:pt idx="11">
                  <c:v>79.400000000000006</c:v>
                </c:pt>
                <c:pt idx="12">
                  <c:v>73.7</c:v>
                </c:pt>
                <c:pt idx="14">
                  <c:v>87</c:v>
                </c:pt>
                <c:pt idx="15">
                  <c:v>80.900000000000006</c:v>
                </c:pt>
                <c:pt idx="17">
                  <c:v>84.2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18.600000000000001</c:v>
                </c:pt>
                <c:pt idx="1">
                  <c:v>10.200000000000001</c:v>
                </c:pt>
                <c:pt idx="2">
                  <c:v>18.3</c:v>
                </c:pt>
                <c:pt idx="4">
                  <c:v>17.899999999999999</c:v>
                </c:pt>
                <c:pt idx="5">
                  <c:v>10.3</c:v>
                </c:pt>
                <c:pt idx="6">
                  <c:v>13</c:v>
                </c:pt>
                <c:pt idx="7">
                  <c:v>22</c:v>
                </c:pt>
                <c:pt idx="9">
                  <c:v>5.8</c:v>
                </c:pt>
                <c:pt idx="10">
                  <c:v>17.899999999999999</c:v>
                </c:pt>
                <c:pt idx="11">
                  <c:v>20.6</c:v>
                </c:pt>
                <c:pt idx="12">
                  <c:v>26.3</c:v>
                </c:pt>
                <c:pt idx="14">
                  <c:v>13</c:v>
                </c:pt>
                <c:pt idx="15">
                  <c:v>19.100000000000001</c:v>
                </c:pt>
                <c:pt idx="17">
                  <c:v>15.8</c:v>
                </c:pt>
              </c:numCache>
            </c:numRef>
          </c:val>
        </c:ser>
        <c:gapWidth val="40"/>
        <c:overlap val="100"/>
        <c:axId val="104711680"/>
        <c:axId val="104713216"/>
      </c:barChart>
      <c:catAx>
        <c:axId val="10471168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4713216"/>
        <c:crosses val="autoZero"/>
        <c:auto val="1"/>
        <c:lblAlgn val="ctr"/>
        <c:lblOffset val="100"/>
      </c:catAx>
      <c:valAx>
        <c:axId val="10471321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7116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18"/>
          <c:y val="2.8205128205128209E-2"/>
          <c:w val="0.63210007402920865"/>
          <c:h val="0.840391638545195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82</c:v>
                </c:pt>
                <c:pt idx="1">
                  <c:v>84.4</c:v>
                </c:pt>
                <c:pt idx="2">
                  <c:v>93.3</c:v>
                </c:pt>
                <c:pt idx="4">
                  <c:v>82.1</c:v>
                </c:pt>
                <c:pt idx="5">
                  <c:v>89.3</c:v>
                </c:pt>
                <c:pt idx="6">
                  <c:v>93.8</c:v>
                </c:pt>
                <c:pt idx="7">
                  <c:v>77.3</c:v>
                </c:pt>
                <c:pt idx="9">
                  <c:v>90.8</c:v>
                </c:pt>
                <c:pt idx="10">
                  <c:v>84.9</c:v>
                </c:pt>
                <c:pt idx="11">
                  <c:v>81.900000000000006</c:v>
                </c:pt>
                <c:pt idx="12">
                  <c:v>76.599999999999994</c:v>
                </c:pt>
                <c:pt idx="17">
                  <c:v>84.7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18</c:v>
                </c:pt>
                <c:pt idx="1">
                  <c:v>15.600000000000001</c:v>
                </c:pt>
                <c:pt idx="2">
                  <c:v>6.7000000000000028</c:v>
                </c:pt>
                <c:pt idx="4">
                  <c:v>17.900000000000006</c:v>
                </c:pt>
                <c:pt idx="5">
                  <c:v>10.700000000000003</c:v>
                </c:pt>
                <c:pt idx="6">
                  <c:v>6.2000000000000028</c:v>
                </c:pt>
                <c:pt idx="7">
                  <c:v>22.700000000000003</c:v>
                </c:pt>
                <c:pt idx="9">
                  <c:v>9.2000000000000011</c:v>
                </c:pt>
                <c:pt idx="10">
                  <c:v>15.100000000000001</c:v>
                </c:pt>
                <c:pt idx="11">
                  <c:v>18.099999999999987</c:v>
                </c:pt>
                <c:pt idx="12">
                  <c:v>23.400000000000006</c:v>
                </c:pt>
                <c:pt idx="17">
                  <c:v>15.3</c:v>
                </c:pt>
              </c:numCache>
            </c:numRef>
          </c:val>
        </c:ser>
        <c:gapWidth val="40"/>
        <c:overlap val="100"/>
        <c:axId val="104879232"/>
        <c:axId val="104880768"/>
      </c:barChart>
      <c:catAx>
        <c:axId val="104879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4880768"/>
        <c:crosses val="autoZero"/>
        <c:auto val="1"/>
        <c:lblAlgn val="ctr"/>
        <c:lblOffset val="100"/>
      </c:catAx>
      <c:valAx>
        <c:axId val="104880768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87923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57"/>
          <c:y val="2.8205128205128209E-2"/>
          <c:w val="0.63210007402920865"/>
          <c:h val="0.840391638545196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81.400000000000006</c:v>
                </c:pt>
                <c:pt idx="1">
                  <c:v>84.8</c:v>
                </c:pt>
                <c:pt idx="2">
                  <c:v>91</c:v>
                </c:pt>
                <c:pt idx="4">
                  <c:v>82.1</c:v>
                </c:pt>
                <c:pt idx="5">
                  <c:v>89.2</c:v>
                </c:pt>
                <c:pt idx="6">
                  <c:v>84</c:v>
                </c:pt>
                <c:pt idx="7">
                  <c:v>76</c:v>
                </c:pt>
                <c:pt idx="14">
                  <c:v>88.9</c:v>
                </c:pt>
                <c:pt idx="15">
                  <c:v>77.099999999999994</c:v>
                </c:pt>
                <c:pt idx="17">
                  <c:v>83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18.599999999999987</c:v>
                </c:pt>
                <c:pt idx="1">
                  <c:v>15.200000000000003</c:v>
                </c:pt>
                <c:pt idx="2">
                  <c:v>9</c:v>
                </c:pt>
                <c:pt idx="4">
                  <c:v>17.900000000000006</c:v>
                </c:pt>
                <c:pt idx="5">
                  <c:v>10.8</c:v>
                </c:pt>
                <c:pt idx="6">
                  <c:v>16</c:v>
                </c:pt>
                <c:pt idx="7">
                  <c:v>24</c:v>
                </c:pt>
                <c:pt idx="14">
                  <c:v>11.100000000000001</c:v>
                </c:pt>
                <c:pt idx="15">
                  <c:v>22.900000000000006</c:v>
                </c:pt>
                <c:pt idx="17">
                  <c:v>17</c:v>
                </c:pt>
              </c:numCache>
            </c:numRef>
          </c:val>
        </c:ser>
        <c:gapWidth val="40"/>
        <c:overlap val="100"/>
        <c:axId val="104825600"/>
        <c:axId val="104827136"/>
      </c:barChart>
      <c:catAx>
        <c:axId val="10482560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4827136"/>
        <c:crosses val="autoZero"/>
        <c:auto val="1"/>
        <c:lblAlgn val="ctr"/>
        <c:lblOffset val="100"/>
      </c:catAx>
      <c:valAx>
        <c:axId val="10482713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82560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30594835901922868"/>
          <c:y val="2.8205128205128209E-2"/>
          <c:w val="0.63210007402920865"/>
          <c:h val="0.840391638545197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76</c:v>
                </c:pt>
                <c:pt idx="1">
                  <c:v>84</c:v>
                </c:pt>
                <c:pt idx="2">
                  <c:v>87.6</c:v>
                </c:pt>
                <c:pt idx="9">
                  <c:v>84.9</c:v>
                </c:pt>
                <c:pt idx="10">
                  <c:v>82.4</c:v>
                </c:pt>
                <c:pt idx="11">
                  <c:v>81.400000000000006</c:v>
                </c:pt>
                <c:pt idx="12">
                  <c:v>73.599999999999994</c:v>
                </c:pt>
                <c:pt idx="14">
                  <c:v>83.2</c:v>
                </c:pt>
                <c:pt idx="15">
                  <c:v>78.2</c:v>
                </c:pt>
                <c:pt idx="17">
                  <c:v>81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24</c:v>
                </c:pt>
                <c:pt idx="1">
                  <c:v>16</c:v>
                </c:pt>
                <c:pt idx="2">
                  <c:v>12.400000000000006</c:v>
                </c:pt>
                <c:pt idx="9">
                  <c:v>15.100000000000001</c:v>
                </c:pt>
                <c:pt idx="10">
                  <c:v>17.599999999999987</c:v>
                </c:pt>
                <c:pt idx="11">
                  <c:v>18.599999999999987</c:v>
                </c:pt>
                <c:pt idx="12">
                  <c:v>26.400000000000006</c:v>
                </c:pt>
                <c:pt idx="14">
                  <c:v>16.799999999999986</c:v>
                </c:pt>
                <c:pt idx="15">
                  <c:v>21.799999999999986</c:v>
                </c:pt>
                <c:pt idx="17">
                  <c:v>19</c:v>
                </c:pt>
              </c:numCache>
            </c:numRef>
          </c:val>
        </c:ser>
        <c:gapWidth val="40"/>
        <c:overlap val="100"/>
        <c:axId val="104964096"/>
        <c:axId val="104965632"/>
      </c:barChart>
      <c:catAx>
        <c:axId val="104964096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4965632"/>
        <c:crosses val="autoZero"/>
        <c:auto val="1"/>
        <c:lblAlgn val="ctr"/>
        <c:lblOffset val="100"/>
      </c:catAx>
      <c:valAx>
        <c:axId val="104965632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49640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84"/>
          <c:y val="2.8205128205128209E-2"/>
          <c:w val="0.63210007402920865"/>
          <c:h val="0.84039163854519761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4" formatCode="0">
                  <c:v>64</c:v>
                </c:pt>
                <c:pt idx="5" formatCode="0">
                  <c:v>79</c:v>
                </c:pt>
                <c:pt idx="6" formatCode="0">
                  <c:v>73</c:v>
                </c:pt>
                <c:pt idx="7" formatCode="0">
                  <c:v>76</c:v>
                </c:pt>
                <c:pt idx="9" formatCode="0">
                  <c:v>82</c:v>
                </c:pt>
                <c:pt idx="10" formatCode="0">
                  <c:v>69</c:v>
                </c:pt>
                <c:pt idx="11" formatCode="0">
                  <c:v>66</c:v>
                </c:pt>
                <c:pt idx="12" formatCode="0">
                  <c:v>73</c:v>
                </c:pt>
                <c:pt idx="14" formatCode="0">
                  <c:v>81</c:v>
                </c:pt>
                <c:pt idx="15" formatCode="0">
                  <c:v>65</c:v>
                </c:pt>
                <c:pt idx="17" formatCode="0">
                  <c:v>74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4" formatCode="0">
                  <c:v>36</c:v>
                </c:pt>
                <c:pt idx="5" formatCode="0">
                  <c:v>21</c:v>
                </c:pt>
                <c:pt idx="6" formatCode="0">
                  <c:v>27</c:v>
                </c:pt>
                <c:pt idx="7" formatCode="0">
                  <c:v>24</c:v>
                </c:pt>
                <c:pt idx="9" formatCode="0">
                  <c:v>18</c:v>
                </c:pt>
                <c:pt idx="10" formatCode="0">
                  <c:v>31</c:v>
                </c:pt>
                <c:pt idx="11" formatCode="0">
                  <c:v>34</c:v>
                </c:pt>
                <c:pt idx="12" formatCode="0">
                  <c:v>27</c:v>
                </c:pt>
                <c:pt idx="14" formatCode="0">
                  <c:v>19</c:v>
                </c:pt>
                <c:pt idx="15" formatCode="0">
                  <c:v>35</c:v>
                </c:pt>
                <c:pt idx="17" formatCode="0">
                  <c:v>26</c:v>
                </c:pt>
              </c:numCache>
            </c:numRef>
          </c:val>
        </c:ser>
        <c:gapWidth val="40"/>
        <c:overlap val="100"/>
        <c:axId val="105130624"/>
        <c:axId val="105132416"/>
      </c:barChart>
      <c:catAx>
        <c:axId val="105130624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5132416"/>
        <c:crosses val="autoZero"/>
        <c:auto val="1"/>
        <c:lblAlgn val="ctr"/>
        <c:lblOffset val="100"/>
      </c:catAx>
      <c:valAx>
        <c:axId val="10513241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513062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895"/>
          <c:y val="2.8205128205128209E-2"/>
          <c:w val="0.63210007402920865"/>
          <c:h val="0.840391638545198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General</c:formatCode>
                <c:ptCount val="18"/>
                <c:pt idx="9" formatCode="0">
                  <c:v>77</c:v>
                </c:pt>
                <c:pt idx="10" formatCode="0">
                  <c:v>63</c:v>
                </c:pt>
                <c:pt idx="11" formatCode="0">
                  <c:v>48</c:v>
                </c:pt>
                <c:pt idx="12" formatCode="0">
                  <c:v>64</c:v>
                </c:pt>
                <c:pt idx="14" formatCode="0">
                  <c:v>74</c:v>
                </c:pt>
                <c:pt idx="15" formatCode="0">
                  <c:v>56</c:v>
                </c:pt>
                <c:pt idx="17" formatCode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General</c:formatCode>
                <c:ptCount val="18"/>
                <c:pt idx="9" formatCode="0">
                  <c:v>23</c:v>
                </c:pt>
                <c:pt idx="10" formatCode="0">
                  <c:v>37</c:v>
                </c:pt>
                <c:pt idx="11" formatCode="0">
                  <c:v>52</c:v>
                </c:pt>
                <c:pt idx="12" formatCode="0">
                  <c:v>36</c:v>
                </c:pt>
                <c:pt idx="14" formatCode="0">
                  <c:v>26</c:v>
                </c:pt>
                <c:pt idx="15" formatCode="0">
                  <c:v>44</c:v>
                </c:pt>
                <c:pt idx="17" formatCode="0">
                  <c:v>34</c:v>
                </c:pt>
              </c:numCache>
            </c:numRef>
          </c:val>
        </c:ser>
        <c:gapWidth val="40"/>
        <c:overlap val="100"/>
        <c:axId val="105089664"/>
        <c:axId val="105099648"/>
      </c:barChart>
      <c:catAx>
        <c:axId val="105089664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105099648"/>
        <c:crosses val="autoZero"/>
        <c:auto val="1"/>
        <c:lblAlgn val="ctr"/>
        <c:lblOffset val="100"/>
      </c:catAx>
      <c:valAx>
        <c:axId val="105099648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508966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32244999743795888"/>
          <c:y val="2.7060270602706216E-2"/>
          <c:w val="0.6540238327042136"/>
          <c:h val="0.86303609650269764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latin typeface="Calibri" pitchFamily="34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ÉRDEMBEN VÁLASZOLÓK</c:v>
                </c:pt>
              </c:strCache>
            </c:strRef>
          </c:cat>
          <c:val>
            <c:numRef>
              <c:f>Munka1!$B$2:$B$19</c:f>
              <c:numCache>
                <c:formatCode>0.0</c:formatCode>
                <c:ptCount val="18"/>
                <c:pt idx="0">
                  <c:v>1.877</c:v>
                </c:pt>
                <c:pt idx="1">
                  <c:v>2.2029999999999998</c:v>
                </c:pt>
                <c:pt idx="2">
                  <c:v>2.2640000000000002</c:v>
                </c:pt>
                <c:pt idx="4">
                  <c:v>1.899</c:v>
                </c:pt>
                <c:pt idx="5">
                  <c:v>2.0659999999999998</c:v>
                </c:pt>
                <c:pt idx="6">
                  <c:v>2.077</c:v>
                </c:pt>
                <c:pt idx="7">
                  <c:v>2.1930000000000001</c:v>
                </c:pt>
                <c:pt idx="9">
                  <c:v>2.157</c:v>
                </c:pt>
                <c:pt idx="10">
                  <c:v>2.145</c:v>
                </c:pt>
                <c:pt idx="11">
                  <c:v>2.0019999999999998</c:v>
                </c:pt>
                <c:pt idx="12">
                  <c:v>1.86</c:v>
                </c:pt>
                <c:pt idx="14">
                  <c:v>2.117</c:v>
                </c:pt>
                <c:pt idx="15">
                  <c:v>1.9890000000000001</c:v>
                </c:pt>
                <c:pt idx="17">
                  <c:v>2.0589999999999997</c:v>
                </c:pt>
              </c:numCache>
            </c:numRef>
          </c:val>
        </c:ser>
        <c:gapWidth val="63"/>
        <c:axId val="76370304"/>
        <c:axId val="76371840"/>
      </c:barChart>
      <c:catAx>
        <c:axId val="7637030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76371840"/>
        <c:crosses val="autoZero"/>
        <c:auto val="1"/>
        <c:lblAlgn val="ctr"/>
        <c:lblOffset val="100"/>
      </c:catAx>
      <c:valAx>
        <c:axId val="76371840"/>
        <c:scaling>
          <c:orientation val="minMax"/>
          <c:max val="4"/>
          <c:min val="1"/>
        </c:scaling>
        <c:axPos val="b"/>
        <c:majorGridlines>
          <c:spPr>
            <a:ln>
              <a:solidFill>
                <a:srgbClr val="C0C0C0"/>
              </a:solidFill>
              <a:prstDash val="dash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6370304"/>
        <c:crosses val="autoZero"/>
        <c:crossBetween val="between"/>
        <c:majorUnit val="1"/>
        <c:minorUnit val="0.5"/>
      </c:valAx>
      <c:spPr>
        <a:solidFill>
          <a:schemeClr val="bg1">
            <a:lumMod val="95000"/>
          </a:schemeClr>
        </a:solidFill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9655329542140568"/>
          <c:y val="2.8341186499614011E-2"/>
          <c:w val="0.67004009915427698"/>
          <c:h val="0.81275280358644864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jellemző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Munka1!$A$2:$A$14</c:f>
              <c:strCache>
                <c:ptCount val="13"/>
                <c:pt idx="0">
                  <c:v>előfordul az utcai prostitúció </c:v>
                </c:pt>
                <c:pt idx="1">
                  <c:v>elhagyatott</c:v>
                </c:pt>
                <c:pt idx="2">
                  <c:v>az utcán bandáznak a fiatalok</c:v>
                </c:pt>
                <c:pt idx="3">
                  <c:v>előfordulnak drogosok</c:v>
                </c:pt>
                <c:pt idx="4">
                  <c:v>sok a kéregető</c:v>
                </c:pt>
                <c:pt idx="5">
                  <c:v>gyakoriak a hangoskodó, garázda emberek</c:v>
                </c:pt>
                <c:pt idx="6">
                  <c:v>sok a szabálytalanul parkoló autó</c:v>
                </c:pt>
                <c:pt idx="7">
                  <c:v>gyakoriak a rongálások</c:v>
                </c:pt>
                <c:pt idx="8">
                  <c:v>gyakran látni hajléktalanokat</c:v>
                </c:pt>
                <c:pt idx="9">
                  <c:v>gyakoriak a bűncselekmények</c:v>
                </c:pt>
                <c:pt idx="10">
                  <c:v>sok a szabálytalanul közlekedő </c:v>
                </c:pt>
                <c:pt idx="11">
                  <c:v>gyakori a szemetelés</c:v>
                </c:pt>
                <c:pt idx="12">
                  <c:v>kevés a rendőr az utcán</c:v>
                </c:pt>
              </c:strCache>
            </c:strRef>
          </c:cat>
          <c:val>
            <c:numRef>
              <c:f>Munka1!$B$2:$B$14</c:f>
              <c:numCache>
                <c:formatCode>General</c:formatCode>
                <c:ptCount val="13"/>
                <c:pt idx="0">
                  <c:v>84</c:v>
                </c:pt>
                <c:pt idx="1">
                  <c:v>80</c:v>
                </c:pt>
                <c:pt idx="2">
                  <c:v>65</c:v>
                </c:pt>
                <c:pt idx="3">
                  <c:v>62</c:v>
                </c:pt>
                <c:pt idx="4">
                  <c:v>61</c:v>
                </c:pt>
                <c:pt idx="5">
                  <c:v>60</c:v>
                </c:pt>
                <c:pt idx="6">
                  <c:v>57</c:v>
                </c:pt>
                <c:pt idx="7">
                  <c:v>52</c:v>
                </c:pt>
                <c:pt idx="8">
                  <c:v>45</c:v>
                </c:pt>
                <c:pt idx="9">
                  <c:v>42</c:v>
                </c:pt>
                <c:pt idx="10">
                  <c:v>34</c:v>
                </c:pt>
                <c:pt idx="11">
                  <c:v>29</c:v>
                </c:pt>
                <c:pt idx="12">
                  <c:v>26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jellemző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Munka1!$A$2:$A$14</c:f>
              <c:strCache>
                <c:ptCount val="13"/>
                <c:pt idx="0">
                  <c:v>előfordul az utcai prostitúció </c:v>
                </c:pt>
                <c:pt idx="1">
                  <c:v>elhagyatott</c:v>
                </c:pt>
                <c:pt idx="2">
                  <c:v>az utcán bandáznak a fiatalok</c:v>
                </c:pt>
                <c:pt idx="3">
                  <c:v>előfordulnak drogosok</c:v>
                </c:pt>
                <c:pt idx="4">
                  <c:v>sok a kéregető</c:v>
                </c:pt>
                <c:pt idx="5">
                  <c:v>gyakoriak a hangoskodó, garázda emberek</c:v>
                </c:pt>
                <c:pt idx="6">
                  <c:v>sok a szabálytalanul parkoló autó</c:v>
                </c:pt>
                <c:pt idx="7">
                  <c:v>gyakoriak a rongálások</c:v>
                </c:pt>
                <c:pt idx="8">
                  <c:v>gyakran látni hajléktalanokat</c:v>
                </c:pt>
                <c:pt idx="9">
                  <c:v>gyakoriak a bűncselekmények</c:v>
                </c:pt>
                <c:pt idx="10">
                  <c:v>sok a szabálytalanul közlekedő </c:v>
                </c:pt>
                <c:pt idx="11">
                  <c:v>gyakori a szemetelés</c:v>
                </c:pt>
                <c:pt idx="12">
                  <c:v>kevés a rendőr az utcán</c:v>
                </c:pt>
              </c:strCache>
            </c:strRef>
          </c:cat>
          <c:val>
            <c:numRef>
              <c:f>Munka1!$C$2:$C$14</c:f>
              <c:numCache>
                <c:formatCode>General</c:formatCode>
                <c:ptCount val="13"/>
                <c:pt idx="0">
                  <c:v>3</c:v>
                </c:pt>
                <c:pt idx="1">
                  <c:v>12</c:v>
                </c:pt>
                <c:pt idx="2">
                  <c:v>18</c:v>
                </c:pt>
                <c:pt idx="3">
                  <c:v>9</c:v>
                </c:pt>
                <c:pt idx="4">
                  <c:v>21</c:v>
                </c:pt>
                <c:pt idx="5">
                  <c:v>19</c:v>
                </c:pt>
                <c:pt idx="6">
                  <c:v>16</c:v>
                </c:pt>
                <c:pt idx="7">
                  <c:v>24</c:v>
                </c:pt>
                <c:pt idx="8">
                  <c:v>23</c:v>
                </c:pt>
                <c:pt idx="9">
                  <c:v>31</c:v>
                </c:pt>
                <c:pt idx="10">
                  <c:v>21</c:v>
                </c:pt>
                <c:pt idx="11">
                  <c:v>24</c:v>
                </c:pt>
                <c:pt idx="12">
                  <c:v>18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jellemző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Munka1!$A$2:$A$14</c:f>
              <c:strCache>
                <c:ptCount val="13"/>
                <c:pt idx="0">
                  <c:v>előfordul az utcai prostitúció </c:v>
                </c:pt>
                <c:pt idx="1">
                  <c:v>elhagyatott</c:v>
                </c:pt>
                <c:pt idx="2">
                  <c:v>az utcán bandáznak a fiatalok</c:v>
                </c:pt>
                <c:pt idx="3">
                  <c:v>előfordulnak drogosok</c:v>
                </c:pt>
                <c:pt idx="4">
                  <c:v>sok a kéregető</c:v>
                </c:pt>
                <c:pt idx="5">
                  <c:v>gyakoriak a hangoskodó, garázda emberek</c:v>
                </c:pt>
                <c:pt idx="6">
                  <c:v>sok a szabálytalanul parkoló autó</c:v>
                </c:pt>
                <c:pt idx="7">
                  <c:v>gyakoriak a rongálások</c:v>
                </c:pt>
                <c:pt idx="8">
                  <c:v>gyakran látni hajléktalanokat</c:v>
                </c:pt>
                <c:pt idx="9">
                  <c:v>gyakoriak a bűncselekmények</c:v>
                </c:pt>
                <c:pt idx="10">
                  <c:v>sok a szabálytalanul közlekedő </c:v>
                </c:pt>
                <c:pt idx="11">
                  <c:v>gyakori a szemetelés</c:v>
                </c:pt>
                <c:pt idx="12">
                  <c:v>kevés a rendőr az utcán</c:v>
                </c:pt>
              </c:strCache>
            </c:strRef>
          </c:cat>
          <c:val>
            <c:numRef>
              <c:f>Munka1!$D$2:$D$14</c:f>
              <c:numCache>
                <c:formatCode>General</c:formatCode>
                <c:ptCount val="13"/>
                <c:pt idx="0">
                  <c:v>4</c:v>
                </c:pt>
                <c:pt idx="1">
                  <c:v>7</c:v>
                </c:pt>
                <c:pt idx="2">
                  <c:v>15</c:v>
                </c:pt>
                <c:pt idx="3">
                  <c:v>10</c:v>
                </c:pt>
                <c:pt idx="4">
                  <c:v>16</c:v>
                </c:pt>
                <c:pt idx="5">
                  <c:v>21</c:v>
                </c:pt>
                <c:pt idx="6">
                  <c:v>19</c:v>
                </c:pt>
                <c:pt idx="7">
                  <c:v>22</c:v>
                </c:pt>
                <c:pt idx="8">
                  <c:v>31</c:v>
                </c:pt>
                <c:pt idx="9">
                  <c:v>19</c:v>
                </c:pt>
                <c:pt idx="10">
                  <c:v>36</c:v>
                </c:pt>
                <c:pt idx="11">
                  <c:v>46</c:v>
                </c:pt>
                <c:pt idx="12">
                  <c:v>51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11"/>
              <c:delete val="1"/>
            </c:dLbl>
            <c:showVal val="1"/>
          </c:dLbls>
          <c:cat>
            <c:strRef>
              <c:f>Munka1!$A$2:$A$14</c:f>
              <c:strCache>
                <c:ptCount val="13"/>
                <c:pt idx="0">
                  <c:v>előfordul az utcai prostitúció </c:v>
                </c:pt>
                <c:pt idx="1">
                  <c:v>elhagyatott</c:v>
                </c:pt>
                <c:pt idx="2">
                  <c:v>az utcán bandáznak a fiatalok</c:v>
                </c:pt>
                <c:pt idx="3">
                  <c:v>előfordulnak drogosok</c:v>
                </c:pt>
                <c:pt idx="4">
                  <c:v>sok a kéregető</c:v>
                </c:pt>
                <c:pt idx="5">
                  <c:v>gyakoriak a hangoskodó, garázda emberek</c:v>
                </c:pt>
                <c:pt idx="6">
                  <c:v>sok a szabálytalanul parkoló autó</c:v>
                </c:pt>
                <c:pt idx="7">
                  <c:v>gyakoriak a rongálások</c:v>
                </c:pt>
                <c:pt idx="8">
                  <c:v>gyakran látni hajléktalanokat</c:v>
                </c:pt>
                <c:pt idx="9">
                  <c:v>gyakoriak a bűncselekmények</c:v>
                </c:pt>
                <c:pt idx="10">
                  <c:v>sok a szabálytalanul közlekedő </c:v>
                </c:pt>
                <c:pt idx="11">
                  <c:v>gyakori a szemetelés</c:v>
                </c:pt>
                <c:pt idx="12">
                  <c:v>kevés a rendőr az utcán</c:v>
                </c:pt>
              </c:strCache>
            </c:strRef>
          </c:cat>
          <c:val>
            <c:numRef>
              <c:f>Munka1!$E$2:$E$14</c:f>
              <c:numCache>
                <c:formatCode>General</c:formatCode>
                <c:ptCount val="13"/>
                <c:pt idx="0">
                  <c:v>9</c:v>
                </c:pt>
                <c:pt idx="1">
                  <c:v>1</c:v>
                </c:pt>
                <c:pt idx="2">
                  <c:v>2</c:v>
                </c:pt>
                <c:pt idx="3">
                  <c:v>19</c:v>
                </c:pt>
                <c:pt idx="4">
                  <c:v>2</c:v>
                </c:pt>
                <c:pt idx="5">
                  <c:v>0</c:v>
                </c:pt>
                <c:pt idx="6">
                  <c:v>8</c:v>
                </c:pt>
                <c:pt idx="7">
                  <c:v>2</c:v>
                </c:pt>
                <c:pt idx="8">
                  <c:v>1</c:v>
                </c:pt>
                <c:pt idx="9">
                  <c:v>8</c:v>
                </c:pt>
                <c:pt idx="10">
                  <c:v>9</c:v>
                </c:pt>
                <c:pt idx="11">
                  <c:v>1</c:v>
                </c:pt>
                <c:pt idx="12">
                  <c:v>5</c:v>
                </c:pt>
              </c:numCache>
            </c:numRef>
          </c:val>
        </c:ser>
        <c:gapWidth val="53"/>
        <c:overlap val="100"/>
        <c:axId val="49527040"/>
        <c:axId val="76423168"/>
      </c:barChart>
      <c:catAx>
        <c:axId val="49527040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76423168"/>
        <c:crosses val="autoZero"/>
        <c:lblAlgn val="ctr"/>
        <c:lblOffset val="10"/>
      </c:catAx>
      <c:valAx>
        <c:axId val="76423168"/>
        <c:scaling>
          <c:orientation val="minMax"/>
          <c:max val="1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49527040"/>
        <c:crosses val="autoZero"/>
        <c:crossBetween val="between"/>
        <c:majorUnit val="0.25"/>
        <c:minorUnit val="0.25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17785348012054158"/>
          <c:y val="0.92746760205430667"/>
          <c:w val="0.82214651987945941"/>
          <c:h val="6.6797432738878532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9655329542140568"/>
          <c:y val="2.8341186499614011E-2"/>
          <c:w val="0.6483462379702537"/>
          <c:h val="0.81275280358644864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Munka1!$A$2:$A$14</c:f>
              <c:strCache>
                <c:ptCount val="13"/>
                <c:pt idx="0">
                  <c:v>gyakran látni hajléktalanokat</c:v>
                </c:pt>
                <c:pt idx="1">
                  <c:v>előfordul az utcai prostitúció </c:v>
                </c:pt>
                <c:pt idx="2">
                  <c:v>elhagyatott</c:v>
                </c:pt>
                <c:pt idx="3">
                  <c:v>kevés a rendőr az utcán</c:v>
                </c:pt>
                <c:pt idx="4">
                  <c:v>az utcán bandáznak a fiatalok</c:v>
                </c:pt>
                <c:pt idx="5">
                  <c:v>sok a kéregető</c:v>
                </c:pt>
                <c:pt idx="6">
                  <c:v>sok a szabálytalanul parkoló autó</c:v>
                </c:pt>
                <c:pt idx="7">
                  <c:v>előfordulnak drogosok</c:v>
                </c:pt>
                <c:pt idx="8">
                  <c:v>sok a szabálytalanul közlekedő </c:v>
                </c:pt>
                <c:pt idx="9">
                  <c:v>gyakoriak a hangoskodó, garázda emberek</c:v>
                </c:pt>
                <c:pt idx="10">
                  <c:v>gyakori a szemetelés</c:v>
                </c:pt>
                <c:pt idx="11">
                  <c:v>gyakoriak a rongálások</c:v>
                </c:pt>
                <c:pt idx="12">
                  <c:v>gyakoriak a bűncselekmények</c:v>
                </c:pt>
              </c:strCache>
            </c:strRef>
          </c:cat>
          <c:val>
            <c:numRef>
              <c:f>Munka1!$B$2:$B$14</c:f>
              <c:numCache>
                <c:formatCode>General</c:formatCode>
                <c:ptCount val="13"/>
                <c:pt idx="0">
                  <c:v>31</c:v>
                </c:pt>
                <c:pt idx="1">
                  <c:v>29</c:v>
                </c:pt>
                <c:pt idx="2">
                  <c:v>27</c:v>
                </c:pt>
                <c:pt idx="3">
                  <c:v>26</c:v>
                </c:pt>
                <c:pt idx="4">
                  <c:v>22</c:v>
                </c:pt>
                <c:pt idx="5">
                  <c:v>21</c:v>
                </c:pt>
                <c:pt idx="6">
                  <c:v>21</c:v>
                </c:pt>
                <c:pt idx="7">
                  <c:v>13</c:v>
                </c:pt>
                <c:pt idx="8">
                  <c:v>11</c:v>
                </c:pt>
                <c:pt idx="9">
                  <c:v>10</c:v>
                </c:pt>
                <c:pt idx="10">
                  <c:v>6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valamennyire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Munka1!$A$2:$A$14</c:f>
              <c:strCache>
                <c:ptCount val="13"/>
                <c:pt idx="0">
                  <c:v>gyakran látni hajléktalanokat</c:v>
                </c:pt>
                <c:pt idx="1">
                  <c:v>előfordul az utcai prostitúció </c:v>
                </c:pt>
                <c:pt idx="2">
                  <c:v>elhagyatott</c:v>
                </c:pt>
                <c:pt idx="3">
                  <c:v>kevés a rendőr az utcán</c:v>
                </c:pt>
                <c:pt idx="4">
                  <c:v>az utcán bandáznak a fiatalok</c:v>
                </c:pt>
                <c:pt idx="5">
                  <c:v>sok a kéregető</c:v>
                </c:pt>
                <c:pt idx="6">
                  <c:v>sok a szabálytalanul parkoló autó</c:v>
                </c:pt>
                <c:pt idx="7">
                  <c:v>előfordulnak drogosok</c:v>
                </c:pt>
                <c:pt idx="8">
                  <c:v>sok a szabálytalanul közlekedő </c:v>
                </c:pt>
                <c:pt idx="9">
                  <c:v>gyakoriak a hangoskodó, garázda emberek</c:v>
                </c:pt>
                <c:pt idx="10">
                  <c:v>gyakori a szemetelés</c:v>
                </c:pt>
                <c:pt idx="11">
                  <c:v>gyakoriak a rongálások</c:v>
                </c:pt>
                <c:pt idx="12">
                  <c:v>gyakoriak a bűncselekmények</c:v>
                </c:pt>
              </c:strCache>
            </c:strRef>
          </c:cat>
          <c:val>
            <c:numRef>
              <c:f>Munka1!$C$2:$C$14</c:f>
              <c:numCache>
                <c:formatCode>General</c:formatCode>
                <c:ptCount val="13"/>
                <c:pt idx="0">
                  <c:v>35</c:v>
                </c:pt>
                <c:pt idx="1">
                  <c:v>17</c:v>
                </c:pt>
                <c:pt idx="2">
                  <c:v>37</c:v>
                </c:pt>
                <c:pt idx="3">
                  <c:v>31</c:v>
                </c:pt>
                <c:pt idx="4">
                  <c:v>33</c:v>
                </c:pt>
                <c:pt idx="5">
                  <c:v>38</c:v>
                </c:pt>
                <c:pt idx="6">
                  <c:v>30</c:v>
                </c:pt>
                <c:pt idx="7">
                  <c:v>22</c:v>
                </c:pt>
                <c:pt idx="8">
                  <c:v>37</c:v>
                </c:pt>
                <c:pt idx="9">
                  <c:v>29</c:v>
                </c:pt>
                <c:pt idx="10">
                  <c:v>21</c:v>
                </c:pt>
                <c:pt idx="11">
                  <c:v>21</c:v>
                </c:pt>
                <c:pt idx="12">
                  <c:v>25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Munka1!$A$2:$A$14</c:f>
              <c:strCache>
                <c:ptCount val="13"/>
                <c:pt idx="0">
                  <c:v>gyakran látni hajléktalanokat</c:v>
                </c:pt>
                <c:pt idx="1">
                  <c:v>előfordul az utcai prostitúció </c:v>
                </c:pt>
                <c:pt idx="2">
                  <c:v>elhagyatott</c:v>
                </c:pt>
                <c:pt idx="3">
                  <c:v>kevés a rendőr az utcán</c:v>
                </c:pt>
                <c:pt idx="4">
                  <c:v>az utcán bandáznak a fiatalok</c:v>
                </c:pt>
                <c:pt idx="5">
                  <c:v>sok a kéregető</c:v>
                </c:pt>
                <c:pt idx="6">
                  <c:v>sok a szabálytalanul parkoló autó</c:v>
                </c:pt>
                <c:pt idx="7">
                  <c:v>előfordulnak drogosok</c:v>
                </c:pt>
                <c:pt idx="8">
                  <c:v>sok a szabálytalanul közlekedő </c:v>
                </c:pt>
                <c:pt idx="9">
                  <c:v>gyakoriak a hangoskodó, garázda emberek</c:v>
                </c:pt>
                <c:pt idx="10">
                  <c:v>gyakori a szemetelés</c:v>
                </c:pt>
                <c:pt idx="11">
                  <c:v>gyakoriak a rongálások</c:v>
                </c:pt>
                <c:pt idx="12">
                  <c:v>gyakoriak a bűncselekmények</c:v>
                </c:pt>
              </c:strCache>
            </c:strRef>
          </c:cat>
          <c:val>
            <c:numRef>
              <c:f>Munka1!$D$2:$D$14</c:f>
              <c:numCache>
                <c:formatCode>General</c:formatCode>
                <c:ptCount val="13"/>
                <c:pt idx="0">
                  <c:v>34</c:v>
                </c:pt>
                <c:pt idx="1">
                  <c:v>54</c:v>
                </c:pt>
                <c:pt idx="2">
                  <c:v>36</c:v>
                </c:pt>
                <c:pt idx="3">
                  <c:v>42</c:v>
                </c:pt>
                <c:pt idx="4">
                  <c:v>44</c:v>
                </c:pt>
                <c:pt idx="5">
                  <c:v>40</c:v>
                </c:pt>
                <c:pt idx="6">
                  <c:v>49</c:v>
                </c:pt>
                <c:pt idx="7">
                  <c:v>63</c:v>
                </c:pt>
                <c:pt idx="8">
                  <c:v>51</c:v>
                </c:pt>
                <c:pt idx="9">
                  <c:v>61</c:v>
                </c:pt>
                <c:pt idx="10">
                  <c:v>73</c:v>
                </c:pt>
                <c:pt idx="11">
                  <c:v>76</c:v>
                </c:pt>
                <c:pt idx="12">
                  <c:v>72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nem tudja, nem válaszol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Munka1!$A$2:$A$14</c:f>
              <c:strCache>
                <c:ptCount val="13"/>
                <c:pt idx="0">
                  <c:v>gyakran látni hajléktalanokat</c:v>
                </c:pt>
                <c:pt idx="1">
                  <c:v>előfordul az utcai prostitúció </c:v>
                </c:pt>
                <c:pt idx="2">
                  <c:v>elhagyatott</c:v>
                </c:pt>
                <c:pt idx="3">
                  <c:v>kevés a rendőr az utcán</c:v>
                </c:pt>
                <c:pt idx="4">
                  <c:v>az utcán bandáznak a fiatalok</c:v>
                </c:pt>
                <c:pt idx="5">
                  <c:v>sok a kéregető</c:v>
                </c:pt>
                <c:pt idx="6">
                  <c:v>sok a szabálytalanul parkoló autó</c:v>
                </c:pt>
                <c:pt idx="7">
                  <c:v>előfordulnak drogosok</c:v>
                </c:pt>
                <c:pt idx="8">
                  <c:v>sok a szabálytalanul közlekedő </c:v>
                </c:pt>
                <c:pt idx="9">
                  <c:v>gyakoriak a hangoskodó, garázda emberek</c:v>
                </c:pt>
                <c:pt idx="10">
                  <c:v>gyakori a szemetelés</c:v>
                </c:pt>
                <c:pt idx="11">
                  <c:v>gyakoriak a rongálások</c:v>
                </c:pt>
                <c:pt idx="12">
                  <c:v>gyakoriak a bűncselekmények</c:v>
                </c:pt>
              </c:strCache>
            </c:strRef>
          </c:cat>
          <c:val>
            <c:numRef>
              <c:f>Munka1!$E$2:$E$14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gapWidth val="53"/>
        <c:overlap val="100"/>
        <c:axId val="76942720"/>
        <c:axId val="76960896"/>
      </c:barChart>
      <c:catAx>
        <c:axId val="76942720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76960896"/>
        <c:crosses val="autoZero"/>
        <c:lblAlgn val="ctr"/>
        <c:lblOffset val="10"/>
      </c:catAx>
      <c:valAx>
        <c:axId val="76960896"/>
        <c:scaling>
          <c:orientation val="minMax"/>
          <c:max val="1"/>
          <c:min val="0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6942720"/>
        <c:crosses val="autoZero"/>
        <c:crossBetween val="between"/>
        <c:majorUnit val="0.25"/>
        <c:minorUnit val="0.25"/>
      </c:valAx>
      <c:spPr>
        <a:solidFill>
          <a:prstClr val="white">
            <a:lumMod val="95000"/>
          </a:prstClr>
        </a:solidFill>
      </c:spPr>
    </c:plotArea>
    <c:legend>
      <c:legendPos val="r"/>
      <c:layout>
        <c:manualLayout>
          <c:xMode val="edge"/>
          <c:yMode val="edge"/>
          <c:x val="0.14544607271313437"/>
          <c:y val="0.92746760205430667"/>
          <c:w val="0.85455392728686652"/>
          <c:h val="6.6797432738878532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30594835901922796"/>
          <c:y val="2.8205128205128209E-2"/>
          <c:w val="0.63210007402920865"/>
          <c:h val="0.84039163854519405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zavarja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4</c:v>
                </c:pt>
                <c:pt idx="12">
                  <c:v>5</c:v>
                </c:pt>
                <c:pt idx="17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részben zavarja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30</c:v>
                </c:pt>
                <c:pt idx="1">
                  <c:v>25</c:v>
                </c:pt>
                <c:pt idx="2">
                  <c:v>13</c:v>
                </c:pt>
                <c:pt idx="9">
                  <c:v>21</c:v>
                </c:pt>
                <c:pt idx="10">
                  <c:v>18</c:v>
                </c:pt>
                <c:pt idx="11">
                  <c:v>25</c:v>
                </c:pt>
                <c:pt idx="12">
                  <c:v>39</c:v>
                </c:pt>
                <c:pt idx="17">
                  <c:v>25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nagyon zavarja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Munka1!$A$2:$A$19</c:f>
              <c:strCache>
                <c:ptCount val="18"/>
                <c:pt idx="0">
                  <c:v>jó</c:v>
                </c:pt>
                <c:pt idx="1">
                  <c:v>közepes</c:v>
                </c:pt>
                <c:pt idx="2">
                  <c:v>rossz</c:v>
                </c:pt>
                <c:pt idx="3">
                  <c:v>SZUBJEKTÍV ANYAGI HELYZET</c:v>
                </c:pt>
                <c:pt idx="4">
                  <c:v>diplomás</c:v>
                </c:pt>
                <c:pt idx="5">
                  <c:v>érettségizett</c:v>
                </c:pt>
                <c:pt idx="6">
                  <c:v>szakképzett</c:v>
                </c:pt>
                <c:pt idx="7">
                  <c:v>legfeljebb 8 általánost végzett</c:v>
                </c:pt>
                <c:pt idx="8">
                  <c:v>ISKOLAI VÉGZETTSÉG</c:v>
                </c:pt>
                <c:pt idx="9">
                  <c:v>65 évesek vagy idősebbek</c:v>
                </c:pt>
                <c:pt idx="10">
                  <c:v>50-64 évesek</c:v>
                </c:pt>
                <c:pt idx="11">
                  <c:v>35-49 évesek</c:v>
                </c:pt>
                <c:pt idx="12">
                  <c:v>18-34 évesek</c:v>
                </c:pt>
                <c:pt idx="13">
                  <c:v>KORCSOPORTOK</c:v>
                </c:pt>
                <c:pt idx="14">
                  <c:v>nő</c:v>
                </c:pt>
                <c:pt idx="15">
                  <c:v>férfi</c:v>
                </c:pt>
                <c:pt idx="16">
                  <c:v>NEM</c:v>
                </c:pt>
                <c:pt idx="17">
                  <c:v>ÖSSZES MEGKÉRDEZETT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65</c:v>
                </c:pt>
                <c:pt idx="1">
                  <c:v>73</c:v>
                </c:pt>
                <c:pt idx="2">
                  <c:v>85</c:v>
                </c:pt>
                <c:pt idx="9">
                  <c:v>76</c:v>
                </c:pt>
                <c:pt idx="10">
                  <c:v>80</c:v>
                </c:pt>
                <c:pt idx="11">
                  <c:v>71</c:v>
                </c:pt>
                <c:pt idx="12">
                  <c:v>56</c:v>
                </c:pt>
                <c:pt idx="17">
                  <c:v>72</c:v>
                </c:pt>
              </c:numCache>
            </c:numRef>
          </c:val>
        </c:ser>
        <c:gapWidth val="40"/>
        <c:overlap val="100"/>
        <c:axId val="77062528"/>
        <c:axId val="77064064"/>
      </c:barChart>
      <c:catAx>
        <c:axId val="7706252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hu-HU"/>
          </a:p>
        </c:txPr>
        <c:crossAx val="77064064"/>
        <c:crosses val="autoZero"/>
        <c:auto val="1"/>
        <c:lblAlgn val="ctr"/>
        <c:lblOffset val="100"/>
      </c:catAx>
      <c:valAx>
        <c:axId val="77064064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706252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25445510016376161"/>
          <c:y val="0.94196700412448464"/>
          <c:w val="0.66719732148866062"/>
          <c:h val="5.7091301087364092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0.40768</cdr:x>
      <cdr:y>0.12141</cdr:y>
    </cdr:from>
    <cdr:to>
      <cdr:x>0.83732</cdr:x>
      <cdr:y>0.19434</cdr:y>
    </cdr:to>
    <cdr:sp macro="" textlink="">
      <cdr:nvSpPr>
        <cdr:cNvPr id="4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1836" y="614855"/>
          <a:ext cx="3837940" cy="369332"/>
        </a:xfrm>
        <a:prstGeom xmlns:a="http://schemas.openxmlformats.org/drawingml/2006/main" prst="rect">
          <a:avLst/>
        </a:prstGeom>
        <a:solidFill xmlns:a="http://schemas.openxmlformats.org/drawingml/2006/main">
          <a:srgbClr val="9BBB59">
            <a:lumMod val="60000"/>
            <a:lumOff val="40000"/>
          </a:srgbClr>
        </a:solidFill>
        <a:ln xmlns:a="http://schemas.openxmlformats.org/drawingml/2006/main" w="9525">
          <a:solidFill>
            <a:srgbClr val="0070C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hu-HU" sz="1800" b="1" dirty="0" smtClean="0"/>
            <a:t>Nincs szignifikáns különbség</a:t>
          </a:r>
          <a:endParaRPr lang="hu-H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0F024-B7AC-4405-B020-373990E015E8}" type="datetimeFigureOut">
              <a:rPr lang="hu-HU" smtClean="0"/>
              <a:pPr/>
              <a:t>2012.11.22.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4D817-75C2-4A41-8383-F595F6BD4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D817-75C2-4A41-8383-F595F6BD4A3A}" type="slidenum">
              <a:rPr lang="hu-HU" smtClean="0"/>
              <a:pPr/>
              <a:t>45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D817-75C2-4A41-8383-F595F6BD4A3A}" type="slidenum">
              <a:rPr lang="hu-HU" smtClean="0"/>
              <a:pPr/>
              <a:t>46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D817-75C2-4A41-8383-F595F6BD4A3A}" type="slidenum">
              <a:rPr lang="hu-HU" smtClean="0"/>
              <a:pPr/>
              <a:t>47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D817-75C2-4A41-8383-F595F6BD4A3A}" type="slidenum">
              <a:rPr lang="hu-HU" smtClean="0"/>
              <a:pPr/>
              <a:t>48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2012.augusztus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Közbiztonság Budapesten - ELTE TÁTK MKK (2012. augusztus)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4FE6-3348-4EF8-8C1B-A7DE7407E95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732458"/>
            <a:ext cx="9144000" cy="2143140"/>
          </a:xfrm>
        </p:spPr>
        <p:txBody>
          <a:bodyPr>
            <a:normAutofit fontScale="90000"/>
          </a:bodyPr>
          <a:lstStyle/>
          <a:p>
            <a:r>
              <a:rPr lang="hu-HU" sz="5400" b="1" dirty="0" smtClean="0"/>
              <a:t>Közbiztonság Budapesten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Budapesti adatok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3032760"/>
            <a:ext cx="9144000" cy="2438400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Készítette: ELTE Társadalomtudományi Kar Módszertani Kutatóközpont</a:t>
            </a:r>
          </a:p>
        </p:txBody>
      </p:sp>
      <p:pic>
        <p:nvPicPr>
          <p:cNvPr id="4" name="Kép 3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9109" y="5562599"/>
            <a:ext cx="1625782" cy="1011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10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gyakoriak a rongálások?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531)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11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gyakori a szemetelés?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806)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12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gyakoriak a hangoskodó, garázda emberek?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450)</a:t>
            </a:r>
            <a:endParaRPr lang="hu-HU" sz="1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209" y="494700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51208" y="262947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13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sok a szabálytalanul közlekedő?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653)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14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előfordulnak drogosok?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211)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209" y="494700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15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sok a szabálytalanul parkoló autó?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401)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16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43302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sok a kéregető?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423)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208" y="262947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1210" y="4947008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17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az utcán bandáznak a fiatalok?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381)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18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kevés a rendőr az utcán?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777)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19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34742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jellemző az Ön lakhelyének környékére, hogy elhagyatott?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224)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1424" y="991774"/>
            <a:ext cx="8643426" cy="566927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A kutatást végezte: </a:t>
            </a:r>
            <a:r>
              <a:rPr lang="hu-HU" sz="2000" dirty="0" err="1" smtClean="0"/>
              <a:t>BellResearch</a:t>
            </a:r>
            <a:endParaRPr lang="hu-HU" sz="2000" dirty="0" smtClean="0"/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Adatgyűjtés ideje: 2012. augusztus 27. – 2012. szeptember 10.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Mintanagyság: 1150 fő (kerületenként 50 fő)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Alapsokaság: fővárosi 18 éves és idősebb lakosság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Kérdezés módja: telefonos lekérdezés (63% vezetékes, 37% mobiltelefon)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Mintavétel: nem és életkor szerint kvótás mintavétel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Súlyozás: kerületekben élő 18 éves és idősebb lakónépesség száma és a budapesti lakosság iskolai végzettsége szerint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A felmérésben kapott százalékos eredmények a budapesti teljes minta esetén ± 3 százalékkal térhetnek el attól, amit akkor kapnánk, ha az összes fővárosi lakost megkérdeztük volna.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hu-HU" sz="2000" dirty="0" smtClean="0"/>
              <a:t>Az adatfeldolgozást végezte: ELTE Társadalomtudományi Kar Módszertani Kutatóközpont (ELTE TÁTK MKK)</a:t>
            </a:r>
          </a:p>
          <a:p>
            <a:pPr>
              <a:buNone/>
            </a:pPr>
            <a:endParaRPr lang="hu-HU" sz="19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</a:t>
            </a:fld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Kép 7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0" y="1082"/>
            <a:ext cx="9144000" cy="1143000"/>
          </a:xfrm>
        </p:spPr>
        <p:txBody>
          <a:bodyPr>
            <a:normAutofit/>
          </a:bodyPr>
          <a:lstStyle/>
          <a:p>
            <a:r>
              <a:rPr lang="hu-HU" sz="2600" b="1" dirty="0" smtClean="0"/>
              <a:t>Módszertan</a:t>
            </a:r>
            <a:endParaRPr lang="hu-H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20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előfordul az utcai prostitúció?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84)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1208" y="262947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210" y="4947008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21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gyakran látni hajléktalanokat?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(azok aránya, akik szerint legalább részben jellemző az adott probléma különböző szociodemográfiai csoportok szerint; N = 621)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210" y="4947008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Mennyire szívesen megy ki sötétedés után is az utcára a lakóhelyének környékén?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(összes megkérdezett, százalék)</a:t>
            </a:r>
            <a:endParaRPr lang="hu-HU" sz="18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404424" y="1371735"/>
          <a:ext cx="6947095" cy="477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22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Mennyire szívesen megy ki sötétedés után is az utcára a lakóhelyének környékén?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=1123)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23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Az elmúlt egy évben (vagyis tavaly nyár óta) volt-e Ön vagy az Önnel együtt élők közül bárki valamilyen bűncselekmény sértettje Budapesten?</a:t>
            </a:r>
            <a:r>
              <a:rPr lang="hu-HU" sz="2900" dirty="0" smtClean="0"/>
              <a:t/>
            </a:r>
            <a:br>
              <a:rPr lang="hu-HU" sz="2900" dirty="0" smtClean="0"/>
            </a:br>
            <a:r>
              <a:rPr lang="hu-HU" sz="1800" dirty="0" smtClean="0"/>
              <a:t>(összes megkérdezett, százalék)</a:t>
            </a:r>
            <a:endParaRPr lang="hu-HU" sz="18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557592" y="1330773"/>
          <a:ext cx="6514726" cy="490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24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25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258266"/>
            <a:ext cx="9144000" cy="756000"/>
          </a:xfrm>
        </p:spPr>
        <p:txBody>
          <a:bodyPr>
            <a:noAutofit/>
          </a:bodyPr>
          <a:lstStyle/>
          <a:p>
            <a:pPr lvl="0"/>
            <a:r>
              <a:rPr lang="hu-HU" sz="2400" b="1" dirty="0" smtClean="0"/>
              <a:t>Az elmúlt egy évben (vagyis tavaly nyár óta) volt-e Ön vagy az Önnel együtt élők közül bárki valamilyen bűncselekmény sértettje Budapesten?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1144)</a:t>
            </a:r>
            <a:endParaRPr lang="hu-HU" sz="1600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851210" y="4947008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199687"/>
            <a:ext cx="4182255" cy="1524182"/>
          </a:xfrm>
        </p:spPr>
        <p:txBody>
          <a:bodyPr>
            <a:noAutofit/>
          </a:bodyPr>
          <a:lstStyle/>
          <a:p>
            <a:r>
              <a:rPr lang="hu-HU" sz="1800" b="1" dirty="0" smtClean="0"/>
              <a:t>Az elmúlt egy évben (vagyis tavaly nyár óta) volt-e Ön vagy az Önnel együtt élők közül bárki valamilyen bűncselekmény sértettje Budapesten?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400" dirty="0" smtClean="0"/>
              <a:t>(összes megkérdezett, százalék)</a:t>
            </a:r>
            <a:endParaRPr lang="hu-HU" sz="14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26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2" y="1469037"/>
          <a:ext cx="2810654" cy="469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Jobb oldali kapcsos zárójel 7"/>
          <p:cNvSpPr/>
          <p:nvPr/>
        </p:nvSpPr>
        <p:spPr>
          <a:xfrm>
            <a:off x="2638269" y="2083633"/>
            <a:ext cx="824459" cy="16788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3942414" y="718279"/>
            <a:ext cx="4032354" cy="929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 történt, mi volt az</a:t>
            </a:r>
            <a:r>
              <a:rPr kumimoji="0" lang="hu-H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az eset, amire gondolt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(azok körében,</a:t>
            </a:r>
            <a:r>
              <a:rPr kumimoji="0" lang="hu-H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akik maguk vagy valamelyik családtagjuk sértettje volt*,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 = </a:t>
            </a:r>
            <a:r>
              <a:rPr lang="hu-HU" sz="1600" dirty="0" smtClean="0">
                <a:latin typeface="+mj-lt"/>
                <a:ea typeface="+mj-ea"/>
                <a:cs typeface="+mj-cs"/>
              </a:rPr>
              <a:t>180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említés)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3057993" y="1800735"/>
          <a:ext cx="5959257" cy="467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1524000" y="6609397"/>
            <a:ext cx="7620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/>
              <a:t>* Egy válaszadó több esetet is említhetett, így a válaszkategóriák összege nagyobb, mint a sértettek száma.</a:t>
            </a:r>
            <a:endParaRPr lang="hu-HU" sz="1300" dirty="0"/>
          </a:p>
        </p:txBody>
      </p:sp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hu-HU" sz="2600" b="1" dirty="0" smtClean="0"/>
              <a:t>Történt-e feljelentés az ügyben/ügyekben?</a:t>
            </a:r>
            <a:r>
              <a:rPr lang="hu-HU" sz="2900" dirty="0" smtClean="0"/>
              <a:t/>
            </a:r>
            <a:br>
              <a:rPr lang="hu-HU" sz="2900" dirty="0" smtClean="0"/>
            </a:br>
            <a:r>
              <a:rPr lang="hu-HU" sz="1600" dirty="0" smtClean="0"/>
              <a:t>(azok körében, </a:t>
            </a:r>
            <a:r>
              <a:rPr lang="hu-HU" sz="1600" dirty="0"/>
              <a:t>akik maguk vagy valamelyik családtagjuk sértettje volt</a:t>
            </a:r>
            <a:r>
              <a:rPr lang="hu-HU" sz="1600" dirty="0" smtClean="0"/>
              <a:t>, százalék, N = 180)</a:t>
            </a:r>
            <a:endParaRPr lang="hu-HU" sz="16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591491" y="1349295"/>
          <a:ext cx="6423285" cy="479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/>
              <a:pPr/>
              <a:t>27</a:t>
            </a:fld>
            <a:endParaRPr lang="hu-HU" dirty="0"/>
          </a:p>
        </p:txBody>
      </p:sp>
      <p:pic>
        <p:nvPicPr>
          <p:cNvPr id="12" name="Kép 11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28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Történt-e feljelentés az ügyben/ügyekben?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(érdemiben választolók aránya különböző szociodemográfiai csoportok szerint; N = 176)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195" y="494434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29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0" y="269823"/>
            <a:ext cx="9143999" cy="929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Az egyes bűncselekmények esetében hány esetben történt feljelentés a válaszadók</a:t>
            </a:r>
            <a:r>
              <a:rPr kumimoji="0" lang="hu-HU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bevallása alapján?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(azok körében, akik maguk</a:t>
            </a:r>
            <a:r>
              <a:rPr kumimoji="0" lang="hu-H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vagy valamelyik családtagjuk volt áldozata az adott bűncselekménynek, N = 130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224852" y="1292067"/>
          <a:ext cx="8538148" cy="5018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Kép 9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82"/>
            <a:ext cx="9144000" cy="1143000"/>
          </a:xfrm>
        </p:spPr>
        <p:txBody>
          <a:bodyPr>
            <a:normAutofit/>
          </a:bodyPr>
          <a:lstStyle/>
          <a:p>
            <a:r>
              <a:rPr lang="hu-HU" sz="2600" b="1" dirty="0" smtClean="0"/>
              <a:t>A budapesti lakosság </a:t>
            </a:r>
            <a:r>
              <a:rPr lang="hu-HU" sz="2600" b="1" dirty="0" err="1" smtClean="0"/>
              <a:t>szociodemográfiai</a:t>
            </a:r>
            <a:r>
              <a:rPr lang="hu-HU" sz="2600" b="1" dirty="0" smtClean="0"/>
              <a:t> jellemzői</a:t>
            </a:r>
            <a:endParaRPr lang="hu-HU" sz="26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198120" y="1031240"/>
          <a:ext cx="478536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145280" y="2814320"/>
          <a:ext cx="545592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sz="2900" b="1" dirty="0" smtClean="0"/>
              <a:t>Volt-e Ön vagy az Önnel együtt élők közül bárki részese rendőri intézkedésnek Budapesten?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(összes megkérdezett, százalék)</a:t>
            </a:r>
            <a:endParaRPr lang="hu-HU" sz="18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534886" y="1395014"/>
          <a:ext cx="6498771" cy="479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30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31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Volt-e Ön vagy az Önnel együtt élők közül bárki részese rendőri intézkedésnek Budapesten?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aránya, különböző szociodemográfiai csoportok szerint ; N = 1140)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199687"/>
            <a:ext cx="4182255" cy="1524182"/>
          </a:xfrm>
        </p:spPr>
        <p:txBody>
          <a:bodyPr>
            <a:noAutofit/>
          </a:bodyPr>
          <a:lstStyle/>
          <a:p>
            <a:r>
              <a:rPr lang="hu-HU" sz="1800" b="1" dirty="0" smtClean="0"/>
              <a:t>Volt-e Ön vagy az Önnel együtt élők közül bárki részese rendőri intézkedésnek Budapesten? 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400" dirty="0" smtClean="0"/>
              <a:t>(összes megkérdezett, százalék)</a:t>
            </a:r>
            <a:endParaRPr lang="hu-HU" sz="14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32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324681" y="1495541"/>
          <a:ext cx="2810654" cy="469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Jobb oldali kapcsos zárójel 7"/>
          <p:cNvSpPr/>
          <p:nvPr/>
        </p:nvSpPr>
        <p:spPr>
          <a:xfrm>
            <a:off x="2492495" y="2096885"/>
            <a:ext cx="824459" cy="16788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4332849" y="357159"/>
            <a:ext cx="4811151" cy="929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hu-HU" sz="2400" b="1" dirty="0" smtClean="0"/>
              <a:t>A következők közül mi volt jellemző a rendőr(</a:t>
            </a:r>
            <a:r>
              <a:rPr lang="hu-HU" sz="2400" b="1" dirty="0" err="1" smtClean="0"/>
              <a:t>ök</a:t>
            </a:r>
            <a:r>
              <a:rPr lang="hu-HU" sz="2400" b="1" dirty="0" smtClean="0"/>
              <a:t>) viselkedésére?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(azok körében, akik maguk vagy akiknek valamelyik családtagjuk részese volt,</a:t>
            </a:r>
            <a:r>
              <a:rPr kumimoji="0" lang="hu-H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százalék, N</a:t>
            </a:r>
            <a:r>
              <a:rPr kumimoji="0" lang="hu-H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250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15" name="Tartalom helye 8"/>
          <p:cNvGraphicFramePr>
            <a:graphicFrameLocks/>
          </p:cNvGraphicFramePr>
          <p:nvPr/>
        </p:nvGraphicFramePr>
        <p:xfrm>
          <a:off x="3029546" y="1736025"/>
          <a:ext cx="5931574" cy="434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Kép 13" descr="head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928670"/>
          </a:xfrm>
        </p:spPr>
        <p:txBody>
          <a:bodyPr>
            <a:noAutofit/>
          </a:bodyPr>
          <a:lstStyle/>
          <a:p>
            <a:r>
              <a:rPr lang="hu-HU" sz="2600" b="1" dirty="0" smtClean="0"/>
              <a:t>Ön hogyan tájékozódik Budapest közbiztonsági helyzetéről?</a:t>
            </a:r>
            <a:br>
              <a:rPr lang="hu-HU" sz="2600" b="1" dirty="0" smtClean="0"/>
            </a:br>
            <a:r>
              <a:rPr lang="hu-HU" sz="1600" dirty="0" smtClean="0"/>
              <a:t>(összes megkérdezett, százalék)</a:t>
            </a:r>
            <a:endParaRPr lang="hu-HU" sz="16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33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-1" y="1214422"/>
          <a:ext cx="8943975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34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a televízió híradásaiból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1117)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35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kerületi újságokból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1116)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36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személyes tapasztalat alapján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1112)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195" y="494434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37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a rádió híreiből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1117)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38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családtagjai, hozzátartozói révén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1116)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851195" y="176503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851195" y="494434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39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országos újságokból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1117)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195" y="176503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hu-HU" sz="2600" b="1" dirty="0" smtClean="0"/>
              <a:t>Mit tart lakókörnyezetében a legégetőbb problémának?</a:t>
            </a:r>
            <a:r>
              <a:rPr lang="hu-HU" sz="2600" dirty="0" smtClean="0"/>
              <a:t/>
            </a:r>
            <a:br>
              <a:rPr lang="hu-HU" sz="2600" dirty="0" smtClean="0"/>
            </a:br>
            <a:r>
              <a:rPr lang="hu-HU" sz="1600" dirty="0" smtClean="0"/>
              <a:t>(adott problémát említők aránya)</a:t>
            </a:r>
            <a:endParaRPr lang="hu-HU" sz="1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034840"/>
          <a:ext cx="8918917" cy="491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</a:t>
            </a:fld>
            <a:endParaRPr lang="hu-H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40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munkahelyi illetve lakó környezetében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1116)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41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a televízió bűnügyi műsorai révén</a:t>
            </a:r>
            <a:r>
              <a:rPr lang="hu-HU" sz="2600" b="1" dirty="0" smtClean="0"/>
              <a:t>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1117)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195" y="176503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1195" y="4944342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42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hogyan tájékozódik Budapest közbiztonsági helyzetéről?:</a:t>
            </a:r>
            <a:br>
              <a:rPr lang="hu-HU" sz="2600" b="1" dirty="0" smtClean="0"/>
            </a:br>
            <a:r>
              <a:rPr lang="hu-HU" sz="2600" b="1" u="sng" dirty="0" smtClean="0"/>
              <a:t>az internetről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 (érdemben válaszolók aránya különböző szociodemográfiai csoportok szerint; N = 1115)</a:t>
            </a:r>
            <a:endParaRPr lang="hu-HU" sz="16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1422"/>
            <a:ext cx="9144000" cy="1143000"/>
          </a:xfrm>
        </p:spPr>
        <p:txBody>
          <a:bodyPr>
            <a:normAutofit/>
          </a:bodyPr>
          <a:lstStyle/>
          <a:p>
            <a:r>
              <a:rPr lang="hu-HU" sz="2600" b="1" dirty="0" smtClean="0"/>
              <a:t>Mennyire tartja biztonságosnak azt a környéket, ahol él?</a:t>
            </a:r>
            <a:endParaRPr lang="hu-HU" sz="26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0" y="1296537"/>
          <a:ext cx="6357950" cy="502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43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683348" y="1574811"/>
          <a:ext cx="3460652" cy="350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6092149" y="972622"/>
            <a:ext cx="286874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Érdemben válaszolók átlagai egy 1-től 4-ig terjedő skálán</a:t>
            </a:r>
            <a:endParaRPr lang="hu-HU" dirty="0"/>
          </a:p>
        </p:txBody>
      </p:sp>
      <p:cxnSp>
        <p:nvCxnSpPr>
          <p:cNvPr id="16" name="Egyenes összekötő nyíllal 15"/>
          <p:cNvCxnSpPr/>
          <p:nvPr/>
        </p:nvCxnSpPr>
        <p:spPr>
          <a:xfrm>
            <a:off x="6443456" y="5072074"/>
            <a:ext cx="2531732" cy="63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7286644" y="5143512"/>
            <a:ext cx="185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Egyáltalán nem érzem magam biztonságban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44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6" name="Diagram 15"/>
          <p:cNvGraphicFramePr/>
          <p:nvPr/>
        </p:nvGraphicFramePr>
        <p:xfrm>
          <a:off x="0" y="1005253"/>
          <a:ext cx="8782050" cy="549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0" y="43302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tartja biztonságosnak azt a környéket, ahol él?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(érdemben válaszolók átlaga különböző szociodemográfiai csoportok szerint; N = 1135)</a:t>
            </a:r>
            <a:endParaRPr lang="hu-HU" sz="1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3544" y="4092135"/>
            <a:ext cx="383794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 smtClean="0"/>
              <a:t>Nincs szignifikáns különbség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sz="2900" b="1" dirty="0" smtClean="0"/>
              <a:t>Ön szerint hogyan alakult a közbiztonság az elmúlt 1-2 évben </a:t>
            </a:r>
            <a:br>
              <a:rPr lang="hu-HU" sz="2900" b="1" dirty="0" smtClean="0"/>
            </a:br>
            <a:r>
              <a:rPr lang="hu-HU" sz="2900" b="1" u="sng" dirty="0" smtClean="0"/>
              <a:t>a környéken, ahol él</a:t>
            </a:r>
            <a:r>
              <a:rPr lang="hu-HU" sz="29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(összes megkérdezett, százalék)</a:t>
            </a:r>
            <a:endParaRPr lang="hu-HU" sz="18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332411" y="1438557"/>
          <a:ext cx="6923315" cy="479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45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Kép 11" descr="head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sz="2900" b="1" dirty="0" smtClean="0"/>
              <a:t>Ön szerint hogyan alakult a közbiztonság az elmúlt 1-2 évben </a:t>
            </a:r>
            <a:br>
              <a:rPr lang="hu-HU" sz="2900" b="1" dirty="0" smtClean="0"/>
            </a:br>
            <a:r>
              <a:rPr lang="hu-HU" sz="2900" b="1" u="sng" dirty="0" smtClean="0"/>
              <a:t>a környéken, ahol él</a:t>
            </a:r>
            <a:r>
              <a:rPr lang="hu-HU" sz="29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1075)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46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Kép 11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1208" y="262947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332410" y="1408077"/>
          <a:ext cx="6910253" cy="479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47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És Ön szerint hogyan alakult a közbiztonság az elmúlt 1-2 évben </a:t>
            </a:r>
            <a:r>
              <a:rPr lang="hu-HU" sz="2900" b="1" u="sng" dirty="0" smtClean="0"/>
              <a:t>Budapesten</a:t>
            </a:r>
            <a:r>
              <a:rPr lang="hu-HU" sz="2900" b="1" dirty="0" smtClean="0"/>
              <a:t>?</a:t>
            </a:r>
            <a:r>
              <a:rPr lang="hu-HU" sz="2500" b="1" dirty="0" smtClean="0"/>
              <a:t/>
            </a:r>
            <a:br>
              <a:rPr lang="hu-HU" sz="2500" b="1" dirty="0" smtClean="0"/>
            </a:br>
            <a:r>
              <a:rPr lang="hu-HU" sz="1800" dirty="0" smtClean="0"/>
              <a:t>(összes megkérdezett, százalék)</a:t>
            </a:r>
            <a:endParaRPr lang="hu-HU" sz="1800" b="1" dirty="0"/>
          </a:p>
        </p:txBody>
      </p:sp>
      <p:pic>
        <p:nvPicPr>
          <p:cNvPr id="12" name="Kép 11" descr="head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sz="2900" b="1" dirty="0" smtClean="0"/>
              <a:t>És Ön szerint hogyan alakult a közbiztonság az elmúlt 1-2 évben </a:t>
            </a:r>
            <a:r>
              <a:rPr lang="hu-HU" sz="2900" b="1" u="sng" dirty="0" smtClean="0"/>
              <a:t>Budapesten</a:t>
            </a:r>
            <a:r>
              <a:rPr lang="hu-HU" sz="2900" b="1" dirty="0" smtClean="0"/>
              <a:t>?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811)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48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Kép 11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49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0" y="1664996"/>
          <a:ext cx="8808720" cy="472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Kép 11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0" y="167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Különböző javaslatokat fogok felolvasni, kérem, hogy mondja meg, hogy Ön szerint az adott javaslattal javítható lenne-e a lakókörnyezetének biztonsága! </a:t>
            </a:r>
            <a:r>
              <a:rPr lang="hu-HU" sz="2500" b="1" dirty="0" smtClean="0"/>
              <a:t/>
            </a:r>
            <a:br>
              <a:rPr lang="hu-HU" sz="2500" b="1" dirty="0" smtClean="0"/>
            </a:br>
            <a:r>
              <a:rPr lang="hu-HU" sz="1800" dirty="0" smtClean="0"/>
              <a:t>(összes megkérdezett, százalék)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82"/>
            <a:ext cx="9144000" cy="1143000"/>
          </a:xfrm>
        </p:spPr>
        <p:txBody>
          <a:bodyPr>
            <a:normAutofit/>
          </a:bodyPr>
          <a:lstStyle/>
          <a:p>
            <a:r>
              <a:rPr lang="hu-HU" sz="2600" b="1" dirty="0" smtClean="0"/>
              <a:t>Ön általában mennyire érzi magát biztonságban a környéken, ahol lakik?</a:t>
            </a:r>
            <a:endParaRPr lang="hu-HU" sz="26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4068" y="1457971"/>
          <a:ext cx="635795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5838092" y="1643050"/>
          <a:ext cx="3488788" cy="3407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Egyenes összekötő nyíllal 9"/>
          <p:cNvCxnSpPr/>
          <p:nvPr/>
        </p:nvCxnSpPr>
        <p:spPr>
          <a:xfrm>
            <a:off x="6443456" y="5072074"/>
            <a:ext cx="2531732" cy="63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7286644" y="5143512"/>
            <a:ext cx="185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Egyáltalán nem érzem magam biztonságban</a:t>
            </a:r>
            <a:endParaRPr lang="hu-HU" sz="1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092149" y="972622"/>
            <a:ext cx="286874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Érdemben válaszolók átlagai egy 1-től 4-ig terjedő skálán</a:t>
            </a:r>
            <a:endParaRPr lang="hu-HU" dirty="0"/>
          </a:p>
        </p:txBody>
      </p:sp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Ön szerint javítana-e lakókörnyezete biztonságán, ha </a:t>
            </a:r>
            <a:br>
              <a:rPr lang="hu-HU" sz="2900" b="1" dirty="0" smtClean="0"/>
            </a:br>
            <a:r>
              <a:rPr lang="hu-HU" sz="2900" b="1" u="sng" dirty="0" smtClean="0"/>
              <a:t>több rendőr lenne az utcán</a:t>
            </a:r>
            <a:r>
              <a:rPr lang="hu-HU" sz="29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1099)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50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Ön szerint javítana-e lakókörnyezete biztonságán, ha </a:t>
            </a:r>
            <a:br>
              <a:rPr lang="hu-HU" sz="2900" b="1" dirty="0" smtClean="0"/>
            </a:br>
            <a:r>
              <a:rPr lang="hu-HU" sz="2900" b="1" u="sng" dirty="0" smtClean="0"/>
              <a:t>fejlesztenék a </a:t>
            </a:r>
            <a:r>
              <a:rPr lang="hu-HU" sz="2900" b="1" u="sng" dirty="0" err="1" smtClean="0"/>
              <a:t>térfigyelőkamerák</a:t>
            </a:r>
            <a:r>
              <a:rPr lang="hu-HU" sz="2900" b="1" u="sng" dirty="0" smtClean="0"/>
              <a:t> rendszerét</a:t>
            </a:r>
            <a:r>
              <a:rPr lang="hu-HU" sz="29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1087)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51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63773"/>
            <a:ext cx="9144000" cy="900000"/>
          </a:xfrm>
        </p:spPr>
        <p:txBody>
          <a:bodyPr>
            <a:normAutofit fontScale="90000"/>
          </a:bodyPr>
          <a:lstStyle/>
          <a:p>
            <a:r>
              <a:rPr lang="hu-HU" sz="2700" b="1" dirty="0" smtClean="0"/>
              <a:t>Ön szerint javítana-e lakókörnyezete biztonságán, ha </a:t>
            </a:r>
            <a:br>
              <a:rPr lang="hu-HU" sz="2700" b="1" dirty="0" smtClean="0"/>
            </a:br>
            <a:r>
              <a:rPr lang="hu-HU" sz="2700" b="1" u="sng" dirty="0" smtClean="0"/>
              <a:t>a tömegközlekedési eszközök megállóiban térfigyelő kamera lenne</a:t>
            </a:r>
            <a:r>
              <a:rPr lang="hu-HU" sz="27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1026)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52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4" name="Diagram 13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851208" y="2629479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63773"/>
            <a:ext cx="9144000" cy="900000"/>
          </a:xfrm>
        </p:spPr>
        <p:txBody>
          <a:bodyPr>
            <a:normAutofit fontScale="90000"/>
          </a:bodyPr>
          <a:lstStyle/>
          <a:p>
            <a:r>
              <a:rPr lang="hu-HU" sz="2700" b="1" dirty="0" smtClean="0"/>
              <a:t>Ön szerint javítana-e lakókörnyezete biztonságán, ha </a:t>
            </a:r>
            <a:br>
              <a:rPr lang="hu-HU" sz="2700" b="1" dirty="0" smtClean="0"/>
            </a:br>
            <a:r>
              <a:rPr lang="hu-HU" sz="2700" b="1" u="sng" dirty="0" smtClean="0"/>
              <a:t>a tömegközlekedési eszközök utasterében térfigyelő kamera lenne</a:t>
            </a:r>
            <a:r>
              <a:rPr lang="hu-HU" sz="27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1014)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53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Ön szerint javítana-e lakókörnyezete biztonságán, ha </a:t>
            </a:r>
            <a:br>
              <a:rPr lang="hu-HU" sz="2900" b="1" dirty="0" smtClean="0"/>
            </a:br>
            <a:r>
              <a:rPr lang="hu-HU" sz="2900" b="1" u="sng" dirty="0" smtClean="0"/>
              <a:t>több polgárőr lenne az utcán</a:t>
            </a:r>
            <a:r>
              <a:rPr lang="hu-HU" sz="29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977)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54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64258" y="5192537"/>
            <a:ext cx="3837968" cy="36934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851210" y="4947008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2900" b="1" dirty="0" smtClean="0"/>
              <a:t>Ön szerint javítana-e </a:t>
            </a:r>
            <a:r>
              <a:rPr lang="hu-HU" sz="2900" b="1" dirty="0" err="1" smtClean="0"/>
              <a:t>lakókörnyezetebiztonságán</a:t>
            </a:r>
            <a:r>
              <a:rPr lang="hu-HU" sz="2900" b="1" dirty="0" smtClean="0"/>
              <a:t>, ha </a:t>
            </a:r>
            <a:br>
              <a:rPr lang="hu-HU" sz="2900" b="1" dirty="0" smtClean="0"/>
            </a:br>
            <a:r>
              <a:rPr lang="hu-HU" sz="2900" b="1" u="sng" dirty="0" smtClean="0"/>
              <a:t>több közterület-felügyelő lenne az utcán</a:t>
            </a:r>
            <a:r>
              <a:rPr lang="hu-HU" sz="2900" b="1" dirty="0" smtClean="0"/>
              <a:t>?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 smtClean="0"/>
              <a:t>(érdemben válaszolók aránya különböző szociodemográfiai csoportok szerint; N = 1049)</a:t>
            </a:r>
            <a:endParaRPr lang="hu-HU" sz="1800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55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Kép 10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4" name="Diagram 13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851210" y="4947008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6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Kép 14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graphicFrame>
        <p:nvGraphicFramePr>
          <p:cNvPr id="16" name="Diagram 15"/>
          <p:cNvGraphicFramePr/>
          <p:nvPr/>
        </p:nvGraphicFramePr>
        <p:xfrm>
          <a:off x="0" y="1005253"/>
          <a:ext cx="8782050" cy="549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0" y="43302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Ön általában mennyire érzi magát biztonságban a környéken, ahol lakik?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(érdemben válaszolók átlaga különböző szociodemográfiai csoportok szerint; N = 1140)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5506"/>
            <a:ext cx="9144000" cy="888682"/>
          </a:xfrm>
        </p:spPr>
        <p:txBody>
          <a:bodyPr>
            <a:noAutofit/>
          </a:bodyPr>
          <a:lstStyle/>
          <a:p>
            <a:pPr lvl="0"/>
            <a:r>
              <a:rPr lang="hu-HU" sz="2600" b="1" dirty="0"/>
              <a:t>Mennyire jellemző az Ön lakhelyének környékére, hogy elhagyatott? </a:t>
            </a:r>
            <a:r>
              <a:rPr lang="hu-HU" sz="2600" b="1" dirty="0" smtClean="0"/>
              <a:t>És hogy…?</a:t>
            </a:r>
            <a:br>
              <a:rPr lang="hu-HU" sz="2600" b="1" dirty="0" smtClean="0"/>
            </a:br>
            <a:r>
              <a:rPr lang="hu-HU" sz="1600" dirty="0" smtClean="0"/>
              <a:t>(összes megkérdezett, százalék)</a:t>
            </a:r>
            <a:endParaRPr lang="hu-HU" sz="16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7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3064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3302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És mennyire zavarja Önt? Nem zavarja, valamennyire zavarja vagy nagyon zavarja?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(azok körében, akik szerint legalább részben jellemző az adott probléma, százalék)</a:t>
            </a:r>
            <a:endParaRPr lang="hu-HU" sz="16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8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0" y="1308294"/>
          <a:ext cx="9144000" cy="504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Kép 9" descr="hea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 descr="hea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3008"/>
            <a:ext cx="1325880" cy="824992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Közbiztonság Budapesten - ELTE TÁTK MKK (2012. augusztus)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4FE6-3348-4EF8-8C1B-A7DE7407E95F}" type="slidenum">
              <a:rPr lang="hu-H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9</a:t>
            </a:fld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0" y="167997"/>
            <a:ext cx="9144000" cy="928670"/>
          </a:xfrm>
        </p:spPr>
        <p:txBody>
          <a:bodyPr>
            <a:noAutofit/>
          </a:bodyPr>
          <a:lstStyle/>
          <a:p>
            <a:pPr lvl="0"/>
            <a:r>
              <a:rPr lang="hu-HU" sz="2600" b="1" dirty="0" smtClean="0"/>
              <a:t>Mennyire zavarja Önt, hogy lakhelye környékén gyakoriak a bűncselekmények? </a:t>
            </a:r>
            <a:r>
              <a:rPr lang="hu-HU" sz="2500" dirty="0" smtClean="0"/>
              <a:t/>
            </a:r>
            <a:br>
              <a:rPr lang="hu-HU" sz="2500" dirty="0" smtClean="0"/>
            </a:br>
            <a:r>
              <a:rPr lang="hu-HU" sz="1600" dirty="0" smtClean="0"/>
              <a:t>(azok aránya, akik szerint legalább részben jellemző az adott probléma különböző szociodemográfiai csoportok szerint; N = 569)</a:t>
            </a:r>
            <a:endParaRPr lang="hu-HU" sz="1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11015" y="1153550"/>
          <a:ext cx="8932985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483" y="1767227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481" y="3963485"/>
            <a:ext cx="3837940" cy="36933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1800" b="1" dirty="0" smtClean="0"/>
              <a:t>Nincs szignifikáns különbség</a:t>
            </a:r>
            <a:endParaRPr lang="hu-H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6a69f7-d516-4c54-bf0e-1c55319ec8b0"/>
    <PublishingExpirationDate xmlns="http://schemas.microsoft.com/sharepoint/v3" xsi:nil="true"/>
    <PublishingStartDate xmlns="http://schemas.microsoft.com/sharepoint/v3" xsi:nil="true"/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48470125EF21C45BE3032C5E9DCD26E" ma:contentTypeVersion="7" ma:contentTypeDescription="Új dokumentum létrehozása." ma:contentTypeScope="" ma:versionID="cb3fb42b175a69ed614eb08c9fa758b6">
  <xsd:schema xmlns:xsd="http://www.w3.org/2001/XMLSchema" xmlns:xs="http://www.w3.org/2001/XMLSchema" xmlns:p="http://schemas.microsoft.com/office/2006/metadata/properties" xmlns:ns1="http://schemas.microsoft.com/sharepoint/v3" xmlns:ns2="076a69f7-d516-4c54-bf0e-1c55319ec8b0" targetNamespace="http://schemas.microsoft.com/office/2006/metadata/properties" ma:root="true" ma:fieldsID="cc315078b6b355a410b542064f8999ed" ns1:_="" ns2:_="">
    <xsd:import namespace="http://schemas.microsoft.com/sharepoint/v3"/>
    <xsd:import namespace="076a69f7-d516-4c54-bf0e-1c55319ec8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Ütemezett kezdődátum" ma:internalName="PublishingStartDate">
      <xsd:simpleType>
        <xsd:restriction base="dms:Unknown"/>
      </xsd:simpleType>
    </xsd:element>
    <xsd:element name="PublishingExpirationDate" ma:index="9" nillable="true" ma:displayName="Ütemezett záródátum" ma:internalName="PublishingExpirationDate">
      <xsd:simpleType>
        <xsd:restriction base="dms:Unknown"/>
      </xsd:simpleType>
    </xsd:element>
    <xsd:element name="RatedBy" ma:index="11" nillable="true" ma:displayName="Minősítők" ma:description="Az elemet minősítő felhasználók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Felhasználói minősítések" ma:description="Az elem felhasználói minősítései" ma:hidden="true" ma:internalName="Ratings">
      <xsd:simpleType>
        <xsd:restriction base="dms:Note"/>
      </xsd:simpleType>
    </xsd:element>
    <xsd:element name="LikesCount" ma:index="13" nillable="true" ma:displayName="Tetszésnyilvánítások száma" ma:internalName="LikesCount">
      <xsd:simpleType>
        <xsd:restriction base="dms:Unknown"/>
      </xsd:simpleType>
    </xsd:element>
    <xsd:element name="LikedBy" ma:index="14" nillable="true" ma:displayName="Felhasználók, akiknek tetszet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a69f7-d516-4c54-bf0e-1c55319ec8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list="{281a3812-de55-49da-bbc4-0ab842cdc506}" ma:internalName="TaxCatchAll" ma:showField="CatchAllData" ma:web="076a69f7-d516-4c54-bf0e-1c55319ec8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1F4390-2255-48A2-9074-FD1831055D00}"/>
</file>

<file path=customXml/itemProps2.xml><?xml version="1.0" encoding="utf-8"?>
<ds:datastoreItem xmlns:ds="http://schemas.openxmlformats.org/officeDocument/2006/customXml" ds:itemID="{B574D177-DABF-4647-A72D-9A51B4255D97}"/>
</file>

<file path=customXml/itemProps3.xml><?xml version="1.0" encoding="utf-8"?>
<ds:datastoreItem xmlns:ds="http://schemas.openxmlformats.org/officeDocument/2006/customXml" ds:itemID="{81FC02B1-172F-473B-80E1-1D78603C8304}"/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1604</Words>
  <Application>Microsoft Office PowerPoint</Application>
  <PresentationFormat>Diavetítés a képernyőre (4:3 oldalarány)</PresentationFormat>
  <Paragraphs>264</Paragraphs>
  <Slides>55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56" baseType="lpstr">
      <vt:lpstr>Office-téma</vt:lpstr>
      <vt:lpstr>Közbiztonság Budapesten  Budapesti adatok</vt:lpstr>
      <vt:lpstr>Módszertan</vt:lpstr>
      <vt:lpstr>A budapesti lakosság szociodemográfiai jellemzői</vt:lpstr>
      <vt:lpstr>Mit tart lakókörnyezetében a legégetőbb problémának? (adott problémát említők aránya)</vt:lpstr>
      <vt:lpstr>Ön általában mennyire érzi magát biztonságban a környéken, ahol lakik?</vt:lpstr>
      <vt:lpstr>Ön általában mennyire érzi magát biztonságban a környéken, ahol lakik? (érdemben válaszolók átlaga különböző szociodemográfiai csoportok szerint; N = 1140)</vt:lpstr>
      <vt:lpstr>Mennyire jellemző az Ön lakhelyének környékére, hogy elhagyatott? És hogy…? (összes megkérdezett, százalék)</vt:lpstr>
      <vt:lpstr>És mennyire zavarja Önt? Nem zavarja, valamennyire zavarja vagy nagyon zavarja? (azok körében, akik szerint legalább részben jellemző az adott probléma, százalék)</vt:lpstr>
      <vt:lpstr>Mennyire zavarja Önt, hogy lakhelye környékén gyakoriak a bűncselekmények?  (azok aránya, akik szerint legalább részben jellemző az adott probléma különböző szociodemográfiai csoportok szerint; N = 569)</vt:lpstr>
      <vt:lpstr>Mennyire zavarja Önt, hogy lakhelye környékén gyakoriak a rongálások?   (azok aránya, akik szerint legalább részben jellemző az adott probléma különböző szociodemográfiai csoportok szerint; N = 531)</vt:lpstr>
      <vt:lpstr>Mennyire zavarja Önt, hogy lakhelye környékén gyakori a szemetelés?   (azok aránya, akik szerint legalább részben jellemző az adott probléma különböző szociodemográfiai csoportok szerint; N = 806)</vt:lpstr>
      <vt:lpstr>Mennyire zavarja Önt, hogy lakhelye környékén gyakoriak a hangoskodó, garázda emberek?   (azok aránya, akik szerint legalább részben jellemző az adott probléma különböző szociodemográfiai csoportok szerint; N = 450)</vt:lpstr>
      <vt:lpstr>Mennyire zavarja Önt, hogy lakhelye környékén sok a szabálytalanul közlekedő?   (azok aránya, akik szerint legalább részben jellemző az adott probléma különböző szociodemográfiai csoportok szerint; N = 653)</vt:lpstr>
      <vt:lpstr>Mennyire zavarja Önt, hogy lakhelye környékén előfordulnak drogosok?   (azok aránya, akik szerint legalább részben jellemző az adott probléma különböző szociodemográfiai csoportok szerint; N = 211)</vt:lpstr>
      <vt:lpstr>Mennyire zavarja Önt, hogy lakhelye környékén sok a szabálytalanul parkoló autó?   (azok aránya, akik szerint legalább részben jellemző az adott probléma különböző szociodemográfiai csoportok szerint; N = 401)</vt:lpstr>
      <vt:lpstr>Mennyire zavarja Önt, hogy lakhelye környékén sok a kéregető?   (azok aránya, akik szerint legalább részben jellemző az adott probléma különböző szociodemográfiai csoportok szerint; N = 423)</vt:lpstr>
      <vt:lpstr>Mennyire zavarja Önt, hogy lakhelye környékén az utcán bandáznak a fiatalok?   (azok aránya, akik szerint legalább részben jellemző az adott probléma különböző szociodemográfiai csoportok szerint; N = 381)</vt:lpstr>
      <vt:lpstr>Mennyire zavarja Önt, hogy lakhelye környékén kevés a rendőr az utcán?   (azok aránya, akik szerint legalább részben jellemző az adott probléma különböző szociodemográfiai csoportok szerint; N = 777)</vt:lpstr>
      <vt:lpstr>Mennyire jellemző az Ön lakhelyének környékére, hogy elhagyatott?   (azok aránya, akik szerint legalább részben jellemző az adott probléma különböző szociodemográfiai csoportok szerint; N = 224)</vt:lpstr>
      <vt:lpstr>Mennyire zavarja Önt, hogy lakhelye környékén előfordul az utcai prostitúció?   (azok aránya, akik szerint legalább részben jellemző az adott probléma különböző szociodemográfiai csoportok szerint; N = 84)</vt:lpstr>
      <vt:lpstr>Mennyire zavarja Önt, hogy lakhelye környékén gyakran látni hajléktalanokat?   (azok aránya, akik szerint legalább részben jellemző az adott probléma különböző szociodemográfiai csoportok szerint; N = 621)</vt:lpstr>
      <vt:lpstr>Mennyire szívesen megy ki sötétedés után is az utcára a lakóhelyének környékén? (összes megkérdezett, százalék)</vt:lpstr>
      <vt:lpstr>Mennyire szívesen megy ki sötétedés után is az utcára a lakóhelyének környékén? (érdemben válaszolók aránya különböző szociodemográfiai csoportok szerint; N =1123)</vt:lpstr>
      <vt:lpstr>Az elmúlt egy évben (vagyis tavaly nyár óta) volt-e Ön vagy az Önnel együtt élők közül bárki valamilyen bűncselekmény sértettje Budapesten? (összes megkérdezett, százalék)</vt:lpstr>
      <vt:lpstr>Az elmúlt egy évben (vagyis tavaly nyár óta) volt-e Ön vagy az Önnel együtt élők közül bárki valamilyen bűncselekmény sértettje Budapesten?   (érdemben válaszolók aránya különböző szociodemográfiai csoportok szerint; N = 1144)</vt:lpstr>
      <vt:lpstr>Az elmúlt egy évben (vagyis tavaly nyár óta) volt-e Ön vagy az Önnel együtt élők közül bárki valamilyen bűncselekmény sértettje Budapesten? (összes megkérdezett, százalék)</vt:lpstr>
      <vt:lpstr>Történt-e feljelentés az ügyben/ügyekben? (azok körében, akik maguk vagy valamelyik családtagjuk sértettje volt, százalék, N = 180)</vt:lpstr>
      <vt:lpstr>Történt-e feljelentés az ügyben/ügyekben?   (érdemiben választolók aránya különböző szociodemográfiai csoportok szerint; N = 176)</vt:lpstr>
      <vt:lpstr>29. dia</vt:lpstr>
      <vt:lpstr>Volt-e Ön vagy az Önnel együtt élők közül bárki részese rendőri intézkedésnek Budapesten?  (összes megkérdezett, százalék)</vt:lpstr>
      <vt:lpstr>Volt-e Ön vagy az Önnel együtt élők közül bárki részese rendőri intézkedésnek Budapesten?   (érdemben válaszolók aránya, különböző szociodemográfiai csoportok szerint ; N = 1140)</vt:lpstr>
      <vt:lpstr>Volt-e Ön vagy az Önnel együtt élők közül bárki részese rendőri intézkedésnek Budapesten?  (összes megkérdezett, százalék)</vt:lpstr>
      <vt:lpstr>Ön hogyan tájékozódik Budapest közbiztonsági helyzetéről? (összes megkérdezett, százalék)</vt:lpstr>
      <vt:lpstr>Ön hogyan tájékozódik Budapest közbiztonsági helyzetéről?: a televízió híradásaiból  (érdemben válaszolók aránya különböző szociodemográfiai csoportok szerint; N = 1117)</vt:lpstr>
      <vt:lpstr>Ön hogyan tájékozódik Budapest közbiztonsági helyzetéről?: kerületi újságokból   (érdemben válaszolók aránya különböző szociodemográfiai csoportok szerint; N = 1116)</vt:lpstr>
      <vt:lpstr>Ön hogyan tájékozódik Budapest közbiztonsági helyzetéről?: személyes tapasztalat alapján   (érdemben válaszolók aránya különböző szociodemográfiai csoportok szerint; N = 1112)</vt:lpstr>
      <vt:lpstr>Ön hogyan tájékozódik Budapest közbiztonsági helyzetéről?: a rádió híreiből   (érdemben válaszolók aránya különböző szociodemográfiai csoportok szerint; N = 1117)</vt:lpstr>
      <vt:lpstr>Ön hogyan tájékozódik Budapest közbiztonsági helyzetéről?: családtagjai, hozzátartozói révén   (érdemben válaszolók aránya különböző szociodemográfiai csoportok szerint; N = 1116)</vt:lpstr>
      <vt:lpstr>Ön hogyan tájékozódik Budapest közbiztonsági helyzetéről?: országos újságokból   (érdemben válaszolók aránya különböző szociodemográfiai csoportok szerint; N = 1117)</vt:lpstr>
      <vt:lpstr>Ön hogyan tájékozódik Budapest közbiztonsági helyzetéről?: munkahelyi illetve lakó környezetében   (érdemben válaszolók aránya különböző szociodemográfiai csoportok szerint; N = 1116)</vt:lpstr>
      <vt:lpstr>Ön hogyan tájékozódik Budapest közbiztonsági helyzetéről?: a televízió bűnügyi műsorai révén   (érdemben válaszolók aránya különböző szociodemográfiai csoportok szerint; N = 1117)</vt:lpstr>
      <vt:lpstr>Ön hogyan tájékozódik Budapest közbiztonsági helyzetéről?: az internetről  (érdemben válaszolók aránya különböző szociodemográfiai csoportok szerint; N = 1115)</vt:lpstr>
      <vt:lpstr>Mennyire tartja biztonságosnak azt a környéket, ahol él?</vt:lpstr>
      <vt:lpstr>Mennyire tartja biztonságosnak azt a környéket, ahol él? (érdemben válaszolók átlaga különböző szociodemográfiai csoportok szerint; N = 1135)</vt:lpstr>
      <vt:lpstr>Ön szerint hogyan alakult a közbiztonság az elmúlt 1-2 évben  a környéken, ahol él? (összes megkérdezett, százalék)</vt:lpstr>
      <vt:lpstr>Ön szerint hogyan alakult a közbiztonság az elmúlt 1-2 évben  a környéken, ahol él? (érdemben válaszolók aránya különböző szociodemográfiai csoportok szerint; N = 1075)</vt:lpstr>
      <vt:lpstr>És Ön szerint hogyan alakult a közbiztonság az elmúlt 1-2 évben Budapesten? (összes megkérdezett, százalék)</vt:lpstr>
      <vt:lpstr>És Ön szerint hogyan alakult a közbiztonság az elmúlt 1-2 évben Budapesten?  (érdemben válaszolók aránya különböző szociodemográfiai csoportok szerint; N = 811)</vt:lpstr>
      <vt:lpstr>Különböző javaslatokat fogok felolvasni, kérem, hogy mondja meg, hogy Ön szerint az adott javaslattal javítható lenne-e a lakókörnyezetének biztonsága!  (összes megkérdezett, százalék)</vt:lpstr>
      <vt:lpstr>Ön szerint javítana-e lakókörnyezete biztonságán, ha  több rendőr lenne az utcán? (érdemben válaszolók aránya különböző szociodemográfiai csoportok szerint; N = 1099)</vt:lpstr>
      <vt:lpstr>Ön szerint javítana-e lakókörnyezete biztonságán, ha  fejlesztenék a térfigyelőkamerák rendszerét? (érdemben válaszolók aránya különböző szociodemográfiai csoportok szerint; N = 1087)</vt:lpstr>
      <vt:lpstr>Ön szerint javítana-e lakókörnyezete biztonságán, ha  a tömegközlekedési eszközök megállóiban térfigyelő kamera lenne? (érdemben válaszolók aránya különböző szociodemográfiai csoportok szerint; N = 1026)</vt:lpstr>
      <vt:lpstr>Ön szerint javítana-e lakókörnyezete biztonságán, ha  a tömegközlekedési eszközök utasterében térfigyelő kamera lenne? (érdemben válaszolók aránya különböző szociodemográfiai csoportok szerint; N = 1014)</vt:lpstr>
      <vt:lpstr>Ön szerint javítana-e lakókörnyezete biztonságán, ha  több polgárőr lenne az utcán? (érdemben válaszolók aránya különböző szociodemográfiai csoportok szerint; N = 977)</vt:lpstr>
      <vt:lpstr>Ön szerint javítana-e lakókörnyezetebiztonságán, ha  több közterület-felügyelő lenne az utcán? (érdemben válaszolók aránya különböző szociodemográfiai csoportok szerint; N = 1049)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Közbiztonság Budapesten</dc:title>
  <dc:creator>Anikó Gregor</dc:creator>
  <cp:lastModifiedBy>schmidtg</cp:lastModifiedBy>
  <cp:revision>415</cp:revision>
  <dcterms:created xsi:type="dcterms:W3CDTF">2012-08-18T13:01:47Z</dcterms:created>
  <dcterms:modified xsi:type="dcterms:W3CDTF">2012-11-22T13:03:51Z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0x010100E48470125EF21C45BE3032C5E9DCD26E</vt:lpwstr>
  </property>
</Properties>
</file>